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0" r:id="rId3"/>
    <p:sldId id="281" r:id="rId4"/>
    <p:sldId id="283" r:id="rId5"/>
    <p:sldId id="326" r:id="rId6"/>
    <p:sldId id="328" r:id="rId7"/>
    <p:sldId id="259" r:id="rId8"/>
    <p:sldId id="331" r:id="rId9"/>
    <p:sldId id="274" r:id="rId10"/>
    <p:sldId id="312" r:id="rId11"/>
    <p:sldId id="314" r:id="rId12"/>
    <p:sldId id="333" r:id="rId13"/>
    <p:sldId id="313" r:id="rId14"/>
    <p:sldId id="335" r:id="rId15"/>
    <p:sldId id="318" r:id="rId16"/>
    <p:sldId id="339" r:id="rId17"/>
    <p:sldId id="341" r:id="rId18"/>
    <p:sldId id="316" r:id="rId19"/>
    <p:sldId id="343" r:id="rId20"/>
    <p:sldId id="323" r:id="rId21"/>
    <p:sldId id="322" r:id="rId22"/>
    <p:sldId id="324" r:id="rId23"/>
    <p:sldId id="32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9EC5-E614-4032-A2B2-3FABEFEFA205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3AF6-68E5-4D60-A2F6-B55D5329F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A1EB-606D-4398-907A-2B5E724E0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audio" Target="file:///C:\Users\User\Desktop\Srednjovekvna%20%20kultura%20utvrdj\Pavle%20Aksentijevi-%20-%20Heruvimska%20pesma%20(Antologija%20srpske%20duhovne%20muzike)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hyperlink" Target="http://upload.wikimedia.org/wikipedia/commons/5/57/Sveti_Simeon_Kraljeva_Crkva_detalj.jpg" TargetMode="External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1.jpeg"/><Relationship Id="rId4" Type="http://schemas.openxmlformats.org/officeDocument/2006/relationships/hyperlink" Target="http://upload.wikimedia.org/wikipedia/commons/e/e9/Meister_von_Mileseva_00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rpskoblago.rs/wp-content/uploads/2014/09/Miroslavljevo-jevandjel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14900" cy="3000376"/>
          </a:xfrm>
          <a:prstGeom prst="rect">
            <a:avLst/>
          </a:prstGeom>
          <a:noFill/>
        </p:spPr>
      </p:pic>
      <p:pic>
        <p:nvPicPr>
          <p:cNvPr id="4" name="Picture 5" descr="Studenica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serbum.com/wp-content/uploads/2013/02/Dusanov-zakon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</p:spPr>
      </p:pic>
      <p:pic>
        <p:nvPicPr>
          <p:cNvPr id="7176" name="Picture 8" descr="http://www.somborskegusle.co.rs/wp-content/uploads/2015/01/fi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8194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Средњовековна култура Срба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avle Aksentijevi- - Heruvimska pesma (Antologija srpske duhovne muzik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Pavle Aksentijevi- - Heruvimska pesma (Antologija srpske duhovne muzike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8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0" y="1752600"/>
            <a:ext cx="7086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17.У стилске школе у грађењу цркава у средњовековној Србији </a:t>
            </a:r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спада: 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а) Рашка школа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733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Српсковизантијски стил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57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в) Ресавска школа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г</a:t>
            </a:r>
            <a:r>
              <a:rPr lang="sr-Cyrl-RS" sz="2400" b="1" dirty="0" smtClean="0">
                <a:solidFill>
                  <a:schemeClr val="bg1"/>
                </a:solidFill>
              </a:rPr>
              <a:t>) Моравска школа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114800" y="4648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2057401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18.Мешавина елемената романике, готике и византијског стила одлике су :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766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а) Рашке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114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Моравске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4876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) Српсковизантијског стила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10" name="5-Point Star 9"/>
          <p:cNvSpPr/>
          <p:nvPr/>
        </p:nvSpPr>
        <p:spPr>
          <a:xfrm>
            <a:off x="4038600" y="33528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867400" cy="1524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34290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2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Ктитор:</a:t>
            </a:r>
            <a:endParaRPr lang="en-US" sz="32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8" descr="Слика:Sveti Simeon Kraljeva Crkva detalj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-152400"/>
            <a:ext cx="2714644" cy="1824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ambassador-serbia.com/wp-content/uploads/2011/06/Monastery-Serb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524000"/>
            <a:ext cx="4238625" cy="2943225"/>
          </a:xfrm>
          <a:prstGeom prst="rect">
            <a:avLst/>
          </a:prstGeom>
          <a:noFill/>
        </p:spPr>
      </p:pic>
      <p:pic>
        <p:nvPicPr>
          <p:cNvPr id="16388" name="Picture 4" descr="http://www.bizlife.rs/upload/JUL_2011/18/studenica_5_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524000"/>
            <a:ext cx="3581400" cy="2286000"/>
          </a:xfrm>
          <a:prstGeom prst="rect">
            <a:avLst/>
          </a:prstGeom>
          <a:noFill/>
        </p:spPr>
      </p:pic>
      <p:pic>
        <p:nvPicPr>
          <p:cNvPr id="13" name="Picture 4" descr="http://www.utikalauz.hu/gorogorszag/Etl_Tamas/5z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810000"/>
            <a:ext cx="3581400" cy="3048000"/>
          </a:xfrm>
          <a:prstGeom prst="rect">
            <a:avLst/>
          </a:prstGeom>
          <a:noFill/>
        </p:spPr>
      </p:pic>
      <p:pic>
        <p:nvPicPr>
          <p:cNvPr id="15" name="Picture 2" descr="http://srbin.info/wp-content/uploads/2014/04/Decani323.jpg"/>
          <p:cNvPicPr>
            <a:picLocks noChangeAspect="1" noChangeArrowheads="1"/>
          </p:cNvPicPr>
          <p:nvPr/>
        </p:nvPicPr>
        <p:blipFill>
          <a:blip r:embed="rId9" cstate="print"/>
          <a:srcRect l="8197"/>
          <a:stretch>
            <a:fillRect/>
          </a:stretch>
        </p:blipFill>
        <p:spPr bwMode="auto">
          <a:xfrm>
            <a:off x="1295400" y="4495800"/>
            <a:ext cx="4267200" cy="2362200"/>
          </a:xfrm>
          <a:prstGeom prst="rect">
            <a:avLst/>
          </a:prstGeom>
          <a:noFill/>
        </p:spPr>
      </p:pic>
      <p:pic>
        <p:nvPicPr>
          <p:cNvPr id="16" name="Picture 2" descr="http://slavjan.org.rs/wp-content/uploads/2014/04/stefan-Prvovencani-225x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4000500"/>
            <a:ext cx="2143125" cy="2857500"/>
          </a:xfrm>
          <a:prstGeom prst="rect">
            <a:avLst/>
          </a:prstGeom>
          <a:noFill/>
        </p:spPr>
      </p:pic>
      <p:pic>
        <p:nvPicPr>
          <p:cNvPr id="17" name="Picture 16" descr="Слика:Stefan Decanski ktitor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4114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29200" y="1828800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Студеница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4114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Жича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572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</a:t>
            </a:r>
          </a:p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Дечани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6553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Дечански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19.</a:t>
            </a: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Равнокраки крст у основи цркве, </a:t>
            </a:r>
            <a:r>
              <a:rPr lang="sr-Latn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1-</a:t>
            </a: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 купола одлике су :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352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а) Рашке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1910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Моравске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029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) Српсковизантијског стила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5562600" y="50292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6670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://www.phone-travel.com/fajlovi/ideaimage/users/manastir-gracanica-gracanica7_51c0adceb7631.jpg?thumb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6096000"/>
            <a:ext cx="51816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190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Грачаница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5791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Свети краљ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Милутин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spc.rs/files/u5/2008/kosovo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0" y="1752600"/>
            <a:ext cx="3333750" cy="32766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"/>
            <a:ext cx="1981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818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Ктитор: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http://upload.wikimedia.org/wikipedia/commons/thumb/d/d8/Milutinst.jpg/300px-Milutin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2819400"/>
            <a:ext cx="2743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22223 L 0.0125 -0.622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20.</a:t>
            </a: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Утврђење, розете, комбинација црвено-беле опеке </a:t>
            </a: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одлике су :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352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а) Рашке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1910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Моравске школе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029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) Српсковизантијског стила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11" name="5-Point Star 10"/>
          <p:cNvSpPr/>
          <p:nvPr/>
        </p:nvSpPr>
        <p:spPr>
          <a:xfrm>
            <a:off x="4572000" y="4038600"/>
            <a:ext cx="3810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562600" cy="1524000"/>
          </a:xfrm>
          <a:prstGeom prst="rect">
            <a:avLst/>
          </a:prstGeom>
          <a:noFill/>
        </p:spPr>
      </p:pic>
      <p:sp>
        <p:nvSpPr>
          <p:cNvPr id="6146" name="AutoShape 2" descr="http://www.svilajnac001.com/grad/crkve_manastiri/crkve6/lazaric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slikekrusevca.com/wp-content/uploads/2013/11/4162981-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86000"/>
            <a:ext cx="63246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67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Лазарица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150" name="Picture 6" descr="http://www.1389.org.rs/slike/laz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0"/>
            <a:ext cx="16764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AutoShape 8" descr="data:image/jpeg;base64,/9j/4AAQSkZJRgABAQAAAQABAAD/2wCEAAkGBxQTEhUUExQVFRUXGRobGBgYGBwdHBofISAdHhwdHB8YHiggIB0lHR8dITEhJSkrLi4uHSAzODMsNygtLisBCgoKDg0OGxAQGzAkICQsLiwsLSwsLCwsLCwsNCwtLDQ0NCwsLCwsNCwsLDQsLCwsLCwsLCwsLCwsLCwsLCwsLP/AABEIASQArQMBIgACEQEDEQH/xAAaAAADAQEBAQAAAAAAAAAAAAADBAUCBgAB/8QAQxAAAgECBAQEAggEBAQGAwAAAQIRAyEABBIxBUFRYRMicYEykQYUI0JSobHBYtHh8DNygvEkQ1OyFWNzkqLSZISj/8QAGgEAAgMBAQAAAAAAAAAAAAAAAwQBAgUABv/EADIRAAEEAQMCAwcDBAMAAAAAAAEAAgMRIQQSMUFRInHwBRMyYYGRwaGx4RQjM0JS0fH/2gAMAwEAAhEDEQA/AOErUoYjkO+N0FA32Iienzw9SNK+pSenrjeWy4YwyRM6Z7RMfPF94uihbHEWEglKLLH639xti5wDK6nEtTXU2hC1MPL77fdAEEvykROEa1OSVUxB/wB8O8FYLqSrBpPeYmGW6sPzUx91j2xfCGnqT09J8YqdJVapelq0MS6ldS1AxAKT3DqY6TuIlhlqZAVA7VAKYpRAEebU5Zryu0X1e5H4gqLmNH2ZZkNNQCYALbEzFjvM4VzuZVqFEs+p5q6gD5hOjTM9QDz2GJpVtT0QGJBE9GPywanH4qi+jH+eEC5F+frfHmqafi3Py9ycQQpsp9syon7TMEjo8/rtjNLiDTarXWT/ANRsFynB6zJ4tVky1H/qVjpDf5V3c+gw3Rq0Utlsu+bI/wCdmJp0fVEEOw9SMUe9rBbjSIxjn4aEvWz9WAqVq7MehY+2DZahnWPxZmOpFX9lxSXPZv7tShlh0y1ED/5VJPyxmvlcwaYqvns4Rq0D/iIOqOgHTCv9fF/rZ8kwNJJ1oKHxE5um0F8wB1OuP5YAOL5jYZhv/if+4Ti/Tq5pfhz2c/1VQ4+TDGa2YzBjxPq2aHSvRAb2elEH2xDfaEJ60pdpJRwov/iWb/6wI6mmn/1w1Q4rXaxNGe9JP3XGqqZRiBUStknj4p8ShP8AmEMs+kY+5jgdSkA7Q9I3Woh1I3S4/fDjHNeLabS797DRR04nU2b6v0M5dT+2PVMy03TLt/8Aq/ygnCaVLj4SO2+HMgzO/nUmnpfV5yoFjDM1iFBiY5G0mBi1KvvCOqC9dCI+r5Q9YR1PW41YD4lAzOVpeivUX/bFtODUBXFJULNUGXamA7hYdZqHYtAnWNXKRgQyCeLmAKBXSqlBmGdFRNQGuq2pWGpbiJvYTjtg7LhPIOHH7lSkXLffyij0rP8Avj7UyuRJtTcdg7HFXjvDstTLjTT8UCnoNOpUdidKmp4iuSFW50iQ3wyN8c/XraIC8xJIxUsb2VxqZf8AkfuVumdLBxJGzDttI7jf8sUMrXspNwDy91P6g4VpOgmxa8aVEnBKGXeCoVlUmVkRHIi97W/sYTnDQ4OCd01lhY4eSJWpXnGaZJGwjqf2AM/PD4yasQ1V1g/cBt7k/sMZpVqamp8B1AFQCDuIYCP4vTBRqbNNFpd2mIbZK5/MKxmLAb25fvyxlBzJ25Rilm2BB9OXPCOWyz1HWnTUvUYwoH9+5OG0mvlDKvXqBKSy7WCAXPU9ABzJPMYsU8vTyreHSRMzm1jWzXoZc9P/ADKg+Qw3TXSjZfLPC7ZnML8VVudKkeVMc2G+GsnklpoFQBVGwH6/1xl6z2gI/BHk/stHT6Mu8T+OyQHDtb+LmHavV/E+y9kXZR2xQVO2CoPfAM7m1pRrmW2UfEe4HIdzbGGXPldnJWmGhooLT0h3Ft/0xHX6PViR9jU1FmXSRcsBqIvzC3mcVM3XrCklYJopv8DGGLXHWwNwYIPO+ItaszEkvULEzOsi/oLbW2w7Az3YO9Rl2W0q2WQ6Vm5gT688FNMbRiXkq9Z6mlHZm0mFKgzBURYAgQT8sN0+IDUUqoUcESZ8t+pO3vbvhZ+nfyMq11gorZabRPY4Sy9CrlyWyrBJ+Oi/mpVB3Xkf4hioXIt/f9MfItisUz4jbSqPja8UQkqGXpZvX4FM0c0g1PlyZnvSPNe3LtN1jQb6szMGAeqEJMwNC6o/9zAx/B2wzxDJ6irqSlRDNOou6n9x2w2tX60tQsgXN0gDWRfhqL/1UHpuB/LG/pNY2YUeVk6jSGPI4QeP5OqKtEAPrbLUhAkH4CrD0gGfzx94lxN6NKhQXS9Q0tNQCKhXzs1IAqSNSzaJiRHLCWaAFIqtixlyNioNl9D8R6wvTEaiTqgSB+fr174fGUlSs/SGVzNYML+XUDv8Ck4gVFDGRt64d+r6GMXHKOcYx45kmmDHM9TJM/njipCqDNrT1LLBZLLAuZ3XpM3vtOAjPE+Z7CRYcl2aepgz7d8BOVZ6ihSEBBIBNpFzyPLl2OHqXCgqzVrWPSBvvvM/LCDxEwm+VpRumeBQwvpXTqSwAkg2E9dR5+554W+rOwZ4FhaZJb0+Rvtiq1NAgcqToIWX8sTABaRsAQZjvgL5xvMFKcrhSTbkNen54iN8hbTQrSRxh255UfM0dmJGkifX+U4qZbKGjTFNZXMZhdTsN6FDovSpVuOy4FwLLJVqg1Afq1BWrVZv5UvEAczCxffD2Qd6hfMVbVK7ayPwr9xB2VYxOt1JiixyUHSwB8hPQJjLUVRQqjSqiAByw1Sp6tzjFNSTGGfDgY8zdnK2DhTeLZzwBIu7WUfzj7o5/wBcSDlKgdTVDFqgVizi7KTYj+HoB0w/Xy7VqlWoB5aWlCSRAkx/3Wt0xpQGcAkoAVXW4sq2s+53kiB/TRibsYB1KrfVfc7TjIU3CRpJQtrJmNLRo2Fl37YHk6dNWr+IissVFUl9ARp8rX3jpyxnNcNqGjUrAA00Z0Zp3Oposeoj59sSPpomlgtPU4PjAvq0KVDanUgg3KgDflhloLnDp9kF7tjDWcqt9H8v/wAWikVJ0sCEOlviQQDIj5jnhXN0j4lSZswWDc2UC/X19cMcMo+J4MSlR6enSxst6IUlzcmN5GCJlNDVA7KWSqV0C5bSg+HkdouRc4obDUQOBO75cL1ItSqeDVBBFhN4MTpnmIuOm3TDgxJqUjVpvVDKhSXhjp1FW2Qbk2AI9cWFIIB6gHCeqbRDu6s3sslsI8Qp1EZK9H/GpSV/iH3kPYicUtON1BbAI5CxwcFzmgiik+IorpTzFARRzCk6beR9np9oO39Mc+2XZXmJiDHJhjqPoxRmpmMkw8lVDmKPLTUWAyj1H6Ym8QGiLnTMjrHTHq4ZRIwOHVYM8Xu3kJGtJAcSojrN8RYaTfFxapYR+X74RNEAmR+eCoSoLQIgg3BBE9v5i2PlgwkEn0NvQT+ePiVTqvccsO0QQeWKFgJsoglcG7QcIuXqDUUJ8rrpvG4kj8pxLFRxYr5llSTsCLYoZ9jFgo788Cr1Zc2Gmoof3Ahv02wD4JPNMj+5DXUfsmzltHDlS+vO5gIeX2VPzP8ANwfmMNquM595rZClyp5I1Y/iqPEnuQPzwZ25RHvjG9pvJm29gntE2or7ryPGDioMLBcES2M7hNqPTWGKmNQqVJ6zqO0/Pvh/6qjBSGlgTrXSQBEabk8725RjC5Dxqtd1ZFCskhxc6ggJF+pJPbDJ4eFOl82oGplJTTEKJDfBJUmwxq7ScjqhFwr5oehfq2aH2Mgq3m/xDJmKd+/fngtLJ05ZnZgjIx8sGWI8s6rabme3acSFIXV9ob2JLgECBbl/Yw9kUo6KQOdYE0yWGoHQwHlWI5+8YnJquiqcWM+h/CHwdCcyg8hN/wDE+EnVTPm+R+eNUsvr8a6z4z3T4RGn4e3MegwDPZVUZWp5hqzGmWIBTclQV8yweu2HuD8FrNTlK6KDUKw4WxiZMRa0YktNbQpc4fFan8Tyyg1Ch1IAYOmJEfh5CZ/pth/K04RQOQH6YxnshmAhLCkylUJIEH7Rgqkgkid/lhtVwrq7AAKsw31QiuGKI254wqYYpDbCQVip3FdVCplcyvxJmEDH+FpUj9vfAfpTRCZiqh+EMT7G4H54L9MiRlHYHYr8ww698H+m9NvrTwTpK0zHKdC49D7LdcZHYrK14yD5rl6JXlMAdN8Ybf8Ap64LQoiYJI39j37YzBJMY1Vno70ZAIMnmNxhiiBz/L+uJzO1re2CUIPxnfl/tiFyeDAgqTbkYwuLI3VGDpb7psw9MEWsJiF5bzb5nBq7qHF1kAho6HkZ3POMLztttjplN6R4D6PBwq3EdP1vLOLhuGUI9naf2x9qMFuxAGJ5c/YgWehTqU7idSM6sukDeCDva4x6mjsxjWzDfQAzDszHyU+VpGMbUwmaYuBwtWEbGbT0RM3noEKL/ntyX+eGeHsSIY+YXvuQdp7gyvt3wDL8MqEG6URYHTNR/djA+U4dpZKlQXxJNhck3ieQEC/phaRsW3YzJRS6slS6y06lQgiFWxZZOogkSbwsEaRIvGN5bKIqkkUyoJuVHlUcza5xr6PgsKx+6zzpI3BJn9fnh7h+U0gSCzLLHsdgfWPlM41hTW7R0WYHEncSkkzmWFnoVVXk5peX5RMYsUMrQZZWnSO19KkHodufTtgFYPqGgqRuxOr5b7zz27Yao0AgaBGmD2vI/W/zxVWcQRhTM9TyakqaKPU5qlNbepjf02wuOEZdwWpgryOlmUqehE2xXei1JfslUmbgkye5I/efbBKihwQbMRBP9jErt1cLnslTAcAu7qDILGQx3W3ae9xi7TIC+YbEW54m57JrSQPPmsovEmdo6A2xRaSq+g/TCXtFjaDm+SNpXuNhyGd9ox9pm2PHlbH3QcZYTZUr6UrOX0fjqU1A6kthz6aVZzFQdNKz6KB+uA1aRrZ7J0o8qP4znoEuP+0/MYDn64rVKjmJZ2IM8iSY/THpPZjKivuVla8+ID16wpygfEZDDvueUYGFBJJt0w1XdSQF978/fHqTqJ1CDjSWelM04KSqrAIjlfviagqOSUXyjnyHvsPnhmvJAEgbWi/v/th983KB9KKPhcsbKwAsq9SLgDvhaeV0dbRynNLAyW9x4Qsnw9jdjO21h3kkfoMHqlFMDztzCTA2+Nt+XrjOWWpVvcJMX+JvlZR2HW5xa8PTTCFYXlYrPX+uBNhfJl5RnTxQ4jCQo54EU3ZdahtFVQzBZ1KJPMrEmDFiJ6Y6OoQF0gBVB8qqAFH+VQI/LHMLSUVGXZKnkbs3Jj1NonsMdBw7NBqfnH2ieRpN5H7RBxme0GOaNo4TkLw8ByKVO+J/HaOoU0JsZLd4j8r4qK0j0xN43QJpag2koZB9YBB7bH2wnoy0TttTqATGQEnwxVWuqoQFKeb1Eke8YrZHOi1RbKwIG3Ikfnjn84EjSw8zRDSQQBvy2O0d8ey1Y02UyfDaAw5EExqHQifcT2x6B8dklZbHVyuwpkbjH1lmnVPOaX6tidTrCkkuTJYhQLk+n6+mCZXi6eFUVo8SaUAGSwEmRbrgLWlFNApyqAQJ5DC9TML5UAAEyT15R74G9fWmoHnBHMTyP5Y5/N5xiJSyq2/NiOfoOQxLGklQaAspvjFXxH8MAqKZkkixLDb0g4eyYJp3+6bTvHfviVlGZjr1SXMsOdvKI9oxcowEIsSbn+V8L68tEW08omlDi+0uBhmwWceUE8sTuMl6rU8rSMVa50j+FfvsewE/njIiYXu2haDjQys8DeKWaz3OrNGh10feYT1IHywhlsupJ1kbXvAn12xQ+kucprVp5WjajllCDuw3J7z+c9cS6ILk2i4/pj1kUQYwNHRYE0m95cl8zFovyGBm+PuYqCRFwD/ZxpCsD++uDISHk8lUqmANRjURI2BFyTHMge4wenwpnradJLgxo5yN9+dvXFL6ML/jsAzHwCAEaGJL07AgGDveJxYyWVNPNZVFB0N9qoZRrUsp1KxABOkr/c4rQKsHEXSlcOUh1fzimrLqZJBXfTcXEnpeJxU+ktaq+uNYUIjkRpUE7uFkwGaTP8R6jHyminKViihQDly0avi8wYXMwCYA5Drvj2QznjUaoZV1LQRQ3mkqKiwCCdNuscsSoUCogKEL8XNuh3BHob42HKEZiIRoWqB90glZ9A1p7ntj7osDIEXjrFp+QwXhtfRUdYDJUUsFIkMVgOp/zLBHcHCWshD25WhoZCCWqvTMEEXGG69NHUq6yjCCDzHtfCNSgMsFYEvk3vTfc05+48dOR/2wy1cRCkEHb+/3x5x8b4XbStMFrxYXJZqk9FCalOwadUi4mB3iP1wfxPE0qANgfYGfmcfON5o1VfSPIPvfiIINu2GOD5URbfTb+/fHodNI6Rlu5WTPH7tyFnKxlS1yF9gOg9h64fOYolAVpMrmAGE87c7YU4jRHiohMAjf2OKQenGiZ5QP3wegghxUlGqJUuSJ+IG8wZB/LBM5pFMX7+0DBctT8VGIYkqSB6XF+ZkR/wC3AeN5eECjnH7D+/THcKclfcrTh0DWDGPfaMdB4WFsk6t5oGobyASP9xz6YPWzIUEuQqi5OwGPPauf3ruOFrQxGMUsZ/PJRpmo9lX8+3qcL8JV8vRbOV/Lms0IpIf+TS5d5Ig37cy2EMiVzT/Wq4P1Sg32aH/nVB25qLT8uuHclnKmZzNR3belVta0IYC6gQIMX63xqez9LsbvdyUnrZ/9B9VzbZSWmZvv1w+KOhfKb8/f+/yx0mUy9OogFQBKpYUgrGHT4BT0KbtqlpYgzvbAOJqjtpWnHh/WZVQVFQU9RQa4MsdJBIEx6W1Qs1cfW5D1wxRCkbT0xZ4tlaNGmV062apVVWI8wgU2SWmxUNdQp1GRaMRsu0Dadsc7hcF6hSBtyA+XfBKNpIsORFj+WFaVW0HeMaygLHoBiApKqio2kgMdJ3EmD6jY48K5SYYqDYgEiR0tuMDqeVcJ16156Ef1xKhNZI6nkzpvHvE+2HHy7RqpxKkMnqNwD/EJX3xMXMhId20jvux7Dc+2NrxKowhAaY21v8X+leXv8sAnkY1viKZ00UjnAtCv8H4ulAPLaqLgHw2EpUVrjyx8Q2ty9MI8U4XVpM4SjVSg41imxV2UTfSVMhJ5XI98B+rgJpJnSAwOx0nfbYqwPtE74PRztemGVXNQMuklSFcryBU+U+qwcZb5AWgH6LWEVOLmoVSrSemEQ7SCp8pEjmDzmMI8Fz2nTq3AIPY7YvVeNUamoVqKatAVAQU0sPvEHf54iHhgLFlJEyR0G9sXglbHYJ5QNRC6SqCer5dcwWO4gAEcu473HyOEKHCah1qajCBA7nv1GGslwioFJSpTEsq6WaCS0Xjpff8Alg68LzWwZCKjlRLqfOtjBtaOZH64cEjTlJGJ4wQg8PISmDbYf7W7zjOcqaqtMDlLEem35xgL8EroisXUKzMAdQMwYO14nnjGQU+JIYQQekgHb4TvMb4q+Vu056IkcTtwsYVGtqHnT4hy5EcxhQ5J84xaqfCytIjVBGuqdwqgHc7SbDvivWyFKCTW1Qisqopgsd0ldiOpPPliTxzLUA/2DFLCJI1E/wAQWZE9cZ7GMa/c/K0HFzm0znyXziHEPEZUVBTp0xFOmNlH8+p5nGOH5jQzkidVN0F4jUIJ2PKcRy7K3nGmfvD4T/8AX0/PFRae3MnbG3G9rh4VhyxvYacqH1xiuXCoxekxCvvq8wZVAAk6Tynn6YzxfOVWKlUq0zqqOILTqY+fRABAEdzvJxfzNZmNAJoFFXytRV2ZCx06VvfzB5MTO5thbLBlzdCoNHhiowQpMCCzMp1eYN5ib7za2L2h0pvDOJKqUUequgvUOYp1A51qxQT8JBYKCwMggnffE1GVSwU61DEK17gEwbwbi+2KOdIbIDSCoGYNtRa5pAyZ5+gHpjnmaDe+2OKnhAyzThig4Asdr4HQyFQcvzH88b+qONlP5YjcFFhPUa8rcgRiaasNpUa6h2HJe7fywrn806EIF+0bYEbDri59F8s1FldYLg6iWvPrz+RwrqNSIxQT2l0vvPEeP3Xzh/D18RTVYliQGqRJUTfQOQAxTqJTpVNwaYYRq8pcSORvcdsKcbFZ9T0fjLksEUbH8O8QenI745+pWaqVFQEGmNDP8RMEwG1GJ+7v88ZWX5J6/VbbI8YwOy67P5kGp4qpoQNBpj7qNCttGxAYwLXjG0QLKnkfy5H5TgPDeJBqLoFBV4R9YDNA2II21CceE6RNynkPKRujSZ3XEkb211Qvh5wETSdMkNpmJiVmJ03ttywCrlUAmwn8Mif/AG2wweIMaQok6ULyBYgn10giTy64PXyIHhaai1DUXUQv3NpB78vnijmFv5UMka4WD9lPCMP+ZUjoSrfquCPQcKGkgN8JakkNG8ExMYfr5JRTVhUVnLEGmPiEfeN9v6d8TxxkVdNIVNQQHQLQfxaTziIv7WxNYU7rpZFF99YA2tTUfoceWl/G/sFX9jh7P+EoTwnLyvnkEaTzA2/fHytllWnTqrVUs2rUtgaenmbyAOscxE4nYcrtwpK5nKaG01FfV0qMxPuDA/LGQRyAH+UAD8hjWa4l4763YuxlZCqB5YGwI/F0necWM6BWKsFVBoCwgiYm/r/LE7Bml24irCQ4dlFLg1EL0vvLMTa0H1g4kZnJtSE0zqQbrzHof7/fHUZnNuwCsfhUKCBsoAHzt+pwpVpiDytEjeP5djhiIOGWFIaidgdteL/ClZHiTQkO2lGDKDsrC4lTYEX+Z64I3GWpSAFY69cEfegrNo5MbYUz2TNP7RP9Sdf5H9MTzXDeZYIONGGUSD5pKeAxn5J08Q1UDS07uKkyZBClIjaIviUnc8htgnP8sAqZm+w2AwdLq9G2PlWoEUsbKok40f2xN45UGhaZ++RI6gXIwkeFEbN7w1KcOGomvVBltrEqo5CRt7xjrcsi6RpII3LA7++PZLiC+DTogBdLatyrkHdRyNj+mGDlaD1KzJFEINST5Hfrz0sZ7E3GMuVhefn24Xo2uDW0Bhfc5XfM1EUqGlfDAVY1CD87Tzj0xM4ZwBA7USS5qEIUI0KukzvdpEHbuOmKgydel4NVN6l6ZFn/APiCpN9o64QzVbzk1NStJ1F/xc5YEifecQb/ANrtWYejThM5VGy9XTTVFNN9kAIJX8z88AzlRvHLOI8QQwiIcEkgjkb/ANxg2RrBXV1YGLgiLEbR/thpEGYrP4tVVFQEszQBbaNhaBHpiY3U6h3VZBzfblRcxSg6B8TbfufQC+KdM0/CqMC4q6liBbSTFz13t6d8feF11SoproHCylQWuQIBvYjZgDyIwXNU0QQtgSSBN45dJgW364vO7IvyQNPGGDaO9rjvpDmq6OsSlAEENT3duQYkSLx5Yg33xPz6VvEfSBTIEkAiVtdlv5ZJk6YiT6Y7ip4QoqRq8XWdQtpK8ojnt+eI2V4NFUOWPhAyovqJ5hm5gRNt5E88GhmaxlEDj7qJoHPcCCVvhbOyKa17gho0sy8yRsD069MPcaFM+KKCsUIWFYmbEE7Ene8TyxU4jQp+GhUEMB5zNmPXfHzhSquvWmqQNJn4f7t8sAJF1jumAaAOcLhDSIVTyJPkv23IuNx8sdnwN6lNVIBmDZhO/Izz59cNtl6ThyzIhUSsqPMeg77deXTHzK8QIQ09wTO15tzxJPVWe/eKpDoZR31tKgoATLaWIPIWhvfAypX4hKg7gHfoeXfe+Ms4JmAJ6kYGOIvoNNdTISCRAiRz1EfpiQ7FILogXbiAt8RzauEApqukEEjdp5t/fPHH1aIp1tIPkc27H+u3qB1xarOS2jUASYKoJIOnVckW8vOI74Fx3gmmlTcFX1jV5W1MBzDdG29/TF45HNduUyxNczZ3SZyp5EemMf8Ahjm/lPzw1lQXQE73HqQYn3398H1abRjSEhK8862kgohwrQoUlqtWzQeyjw6Vwzg3DD+EnnI/bBXeAZxHyjstTVUiqdhrYsIAgQZ2G4G3bFByj6Zl2V2+ZyIdRWr2AAIEw0bwT0g7nviUymmhZiVLMPCTSfMp3PntpG0wJxqhxhXio7s2loCspINh5gZmQbBY+R2eOeBdqe2Ya1SpUgLRA3AJJ1EDktp54I9jH8hGY97OF7J1ayVPINbUgTqVpVYHmjVKxcg3wpnKrVBIcoWMlyDvqBYjSQDsPKbESDbFx8plUoBvhpCF13LPFoWfTkLx74jnKMdOYaUpoPsKDanLTZQ0mw3YgdewlZ+jaeCjs1ZN2P8AtF4Tk6TWr/hJLKoJ1j/IoMEzFhaPXB6PB0fwVWvpaopLBmshA2Oqd78xtON0OGE0glRftnOqx+AbkQLdLcsL+Ejair1AlMlHazeYG5gGIkjAv6MjsfuEUawXi/3QjlWCpUZgyViUBETqSdMjqVET2XaRgaMxUmQdNiNRF+e454zmHmmPMZcgQacMu2lwYg3IMAnBcjWOpWcBdfleeTTeO1o98CkhNAFHjlBshBKv+CYmYZTtvNxt++HGrVjTSk1OpoVjpELue8ydzbvgeXywWiagkmGN2Pmm/OTsB1j8sGo8VzKqgVKYVHNRJqLZjubg9TbvgFbDk+vui7t/w9O6wy1NvDeAY8xEA9D37YMctmZcCkFCQXF/KORNsbq8czJVgwp+Zw586/EIINlERAgdsebiWYcs0qNagPqqbjkDptH9cWHu1Ul/yStQVW+8i+gM4+5XhRfWWrQUUtBIXVBghec/zGBZjNN4YbSJlhYndY1WkmLi+A08w51ajafLpXfbfYe/64O3TnBpBM1XZVY5PLUw5DFm0jQeUzcEvtyPv2xnM8bpjxQigJUVRpg1GWOasICyb/LCwyRYrIgnZyZB5gQMbTJNrYyEeDYfCQRBj98HGm+nl/KCdQPPzUXOy/2gpkj4FJMwfisKcsDbrtPXC2cpONSFmYkKVanCoCTtULDVzgC1+uOmpZRAoZRBS704sY3se2BZjN06ZZqNPxUqqTVpvbSFEToa8SYI/htywVunY1UdqpDgLneGo9M1KNVSrrDATuDvEWI2PucErG/pgdbPl6tElgyqGRSTDhCYh15MGggzJ9cGq0rnHDGAkNQ3xWeqxxP4CBuxVBePiIHPtOOobhOWrGhTJTW1M+I1VSrAiLK3luTOzHrfHOU6aPXRai60WWcW2+EbmBvv6Ycp5TzkZepVpgtCo8Ou8CQxteFAmTGEtQ8b6q/v+Fo6KP8AtXddfwkuJcPWm5VSxFhsCBaTJlTEwN/vDGMsp0korBWAkoRcGGEqxU233OHc7wbMjXUZVqGmxVmWoUKloERMEyARcxbDXDeMGgHQ0zT1qynWhZQCI3UmIHWcDbK9lZPr9U4Yw4HAKRq0dVRalQaKa6ZVBcADkKtpY+18P0uMMHV2K1XeVphiAUgSx0KI07AGVk++A8a4jSejTWkEAQBWZSDrNt4vsJg4kshMmYaAVHOAfN+UH2xoQyFzbKRmjDTS7WjxBvD8gDVSoJgjc2UGNo59Iwnlqqr4lEoUpUwIJBIduckeWYvc33xDoVZBO/jAA8wrLMn1jzDvfB+MOQ6kk6Wa4mwDDeP3wwSlQzNKoa2uujHkXgch5KZA/M4cPCKZMsNRJ1G5iTzja+I2WqnxCSdmJ+YAx0QrdLtPy74S1B8Sbjw0UhNlgwZeW1umJucUh2IlQQu3W9vWB+mLqJFr4U4jQJpwLmR85ws9oc2kWJ5DkjlmJF/Y7n/f9MH4LUPg101hQQxgrLNpdzA6bj58t8LZZYBMmBewO3p1OKHBkKmsoYqGLSYmQQpja3PC8PhdZ4TMnCiZcFX1LEq7kzsVJuJ9sONUEkqABcmdoG535j54V4i4RiNiWW3qLn+uFcwG8QKD5AZBFw3r+eNaI+AeSQkHiKovm4WIlDMA3i08othds0JManS0azBBtf1wYVA3rJj8ogEWwiKLM2k3O/tsd8SJMWcKBHmkWvnJAUAgnmY39ed8EWnLT8RNibkwJ/U+uBPkqs6jpC7XJkdrAiffA8o5J06x5YBEOALkXJiBYn0vgLp2d0dsBpRuM5QgkgRFh1tOKdKnrAYfeAPzE4oZ7htPRWD1PtKcBAGkOTzUgAQPfEfhubPhLMSJB9v6YmOQOcaS2uYdjShcLyzMcxWiQpWTayiO/MnljoctTX7WmFFZvDDq6N/hxGpr/euLiDbCHAMnSbLsTXZHAkIHEVNRnyq8g8thhrifDmy9NKjVU0VAImn+LkTSYD3FsJvcbsj1wnY2NaA3rgfbKktmapq6CIp6ibiBAHUCOcg89p3xcz+eVIq1Ki1Wqp54W9MkqogJYG8bdZgYHSL1FpvRpUytJZJQsZgzrcOsbg7nrgTZ4OYr02Cu7M1SmqlrgyFKtESQY354o2uPXrpwjON8Dj1/Kh8T4wuYKaFVdKxCgbg6QWIsWNzI5MPdtG8q1BH2ZE23B8ptzjpiNniFraAIAppHoIAHoAIxb+jtcQVJHyt/cfpjRisMwkZaItbogKxTem0NTtAvt8xK+2Fs6RUQAfgCn/MoF/nOCeECPDuGpkkExsTLRA5G47Tj7UOsovlUs1zNg1pbskCSfXBi6hlCazNhM5JwYPNon2sf2+WOmyR5+3viF/4acuVlg6ksBUEhT+HTNiD16g+9KhWicIyO3HCaLfCqT1MK5nM6Z6nCtbM7AewHX254xWzIp1BT0ePmP+nulL/1Y+JuegQB944rXVVDK5TdJAtENUhV31OdI+Z3Hz2xPqfSXLBmFJauaaRanNMAxHMFo7xBwepwc1Caubc1SLhR8C9l2/KBihlKNNEBSmBI2AHrfC5kjaMC0XxHnChZrOZpxqGSyaAxeqXqG2x+IEbdMZTiGbjz5bh7D/03H74o57MajA2/XCy4XOulBxwiiFhGQgDiim9bh9RP48pX1/8A86m3tjeSzNCrVpnK5lfEQ/4GYQ0nbsC50MZ6Ee2CYDncjTqiKiK4/iEkeh3HtgrfaLqp4x8lU6cXYKY4lmMx5qdSkKY1+IVc3mwkaVkj/URgWS4JKGo1ZVbURoVPNe5MsTaegGAZTOV8spUzm8qL+E5mrT70X3t+H0wDjuWrVRTr5F/Gy7EBvND02iQlQCChO2qfNIFrSZrRJlpsfPkKHPLMVXl1Ra2TpiCQah/jaR8tsQ8imlqy8hUJHuBi/UzH2YQouoNJYTq2jT6TJv8A1xzfFKpp1CVAbUBN9iLYjTuDX/RV1cZfF9UejqSE1VQEpFnEB1BvpEfdBEYLSJqhFNSmPKX84ZQgGozI7SZHU4JSzjj7J1MzrzBIEmSCqi8aY0r6HlivSraviTQzgNUOn4EWNKKSt+Rt1ONQwRu6JL38jeqX4bm8xRCilofxEIRVaSyibgVOl79Jx6pxtzQp0Wp6EDHwzE3MyNW0QTt77Yp021XA067U0DEQPhJIBB6n+eI3G3VsyiIzMtJTMkkBiY8oNgLnbnij9Mxoxf3XDVuNkgd1znGljMK3VQP1/pitwasAbCNsIcdpjWpJ+6R8jO+Kf0Z4fSqlWqu60TIJpgkkgCACBO5GwPtBiA8Nsq0Q3xAJkIatdVpLLEhZJ5nYevLtihV4IyLUsUNNllyQSpPwN3HIgSIOFfBahW8Jg1MO2pLQV21qANmtrA9ce4xXZHmhNTUWOtqZeppDAazIJmCBETz5YRmmMnPfun4ottBvZFzufrVFRIVigC1KbMYVTEafKfJ9/wATkEgXOGaqNTCmpIRxNOo3Mcg3Q9zY4+5jLoQhXWlRdUsQLSZAUcxp3U/rhilnqxAokr5l03EhUG7JJ8vKxmLdsDa4NOSuLeyBmKzpopZe+ZrLq8T7uXpn74/8wjb8II5m7/D8jRyywCSxuzNdmPftzj98Yd1WAkLYCRuQJiTz9+uFzfC02pL8DAUtjrJTtfiNoUfPCT5liI5dseC49GFi4ogaEBZx9nGzRxgC+Kcqy+q87Y8DjRPQYwTjrXL4wxKerVydX63lPiH+LSPw1V5yBzG/XmOhpkYzgsUro3bmqrgHCit1MjSzVI5ynVY0qmplRzcPPnpECJIMkEzIIPfHP8Y4bUZU0WALWAj8PbD/AAWsuSzPhPAyecIW91p1fuNE7SY5WJ/DhipwAx4edrpSdGbSUVDrUxcs6kkggiOQC9ZxsxxCWpGJYybQWPP/AIuMSrpI0mJHm80A+snF7JcSJUp4ruzwW0K7tbYBoEAdjGI/DstqBBnkDC309ZNhf1McsH4jmik64IJJWmpKhwDAqVoglIFl5yOWHQ8B1JR7dwpWsx9I0p6tbkvp0rZPLFtlJuB/XCWVrvUJKUy0gAE+VYE9b7k8uWHPorwtWUVaqqzm6gKoFMbgKOXWd+U4rVHKAgAC3S2C7S7lLOLRbQFKpcLLB6lcK2iAEB8o8w+Kfi6Rt2xU4g2klEhPhcHkpHktHKVUehOFuIZn/h3k3MTa3xrtgXFqoZwZgCpUpN6GDftM44tbVLmXYITFWv8AWZNTU5ZlDTZ1cbBTsCpiDzF9seTNvlXjMIrWZQzqdBJH3x9ypz6GbG9oVHO1Kb61+NY1D8YG233xFjzjHQ536T0qlBi6B6rOJLQH2+AqosAOYMX5k4ynQOD8fT13/RajJPDfTr8v4TB4uxo06AA38i/iJMSY5SbRufTCfDqvnzFTcI31elO+lCTUP+p/MTzM9ML8Aolqy1i0lQzkRYBFJED8IOnAeB8PrHLiASEWajc5Yyx+ZOJ1LCIw3qf2C6IhzyeAqv1kC7MB74x/4jS/EMLHLFTBpmSARMSQdj5rn2wHiKlqtNy/h6bMmnSGAEC209ScZwibwSnKtVKWaRrKwJ6YYDQZwhXpp52USgkqGhjHKSOeC1aHhrTKs0stwwkbwInrvbFTDZNIZNJxDIx4Za8zGFzmCsTzEiJNtsMUsyOs+n6xiphc05CpvB4K19V774C9OLHDiyb3jGKtOQf3xBjwuD0maeAlMMBDHfAieu+K7aVtyn8YyPjUmp8yJHqNsHrPXzuWy1SmgqOgelWkGdaaRqMfiXSfUHBKrYD9F/pEmRq5lWnTUZHWOsEN+3yxoez5Nriw8IU4sbgMhcar1KLg6SL2Vpg+t7/PAFBqONdzYse0yAOgnHc5vPU69Ot41NvrBZWhvhVfKDABjTAMETJNyIOON4tkvDhlJKNsTyjdT6fph+KZrnUeUJ8ZAsK+OJBADq0tcQt/z2FsfaOadiuhVLMC0l5kRcNtB/LHMIJFpwxln3QqpFwNQiCYvIvO2GHlxGEu2JoKtcQq/wDDrLSXCMfkx/fljGdqa2qj/wAzV/3A4Wzblyo30qB2sMDq5lmPhUoaobsx2Wev8ueJ3Lg2sr6RUq1PDp3cgam5Iu2o9+2H8xlkRfAon4TNVvvMRaSek4PRqJlVKUzqZQWqPaWbkLf2LDrhXKAqrCbvq1dyVMD2mfU4sG0qb7PyXRcF4f4mVrFCTUDLrRdygvA63vHOOZjAaNRghFOoQrbgbMO8b87Yi8J4tUy9RXotDFYM7bHcdsdCGXMlmpKKWZUaq2WJHn61KR5ifS+4BnCOqiLjbTnt8k3p5QzD+D1+aBnWreRqoLKygIx/CLW7DBqPFQdJakGVVKjSbHuY5jpGJ9XMlxoqBiFBUox+EGxEG4wpwjIUss+qmjeYrIaSDBkbD+eELH1x806WnGBX2VHNpSZVhYqarkiLflgORr1qrKlW0NCw0jT2uY32nDZzaNWUnSoLFtN9In1vAw2yB81NPRBNtHw36drYtHk+vXRUe6mleztBtYbdQsewaR85wIrS0lSykWtflNxykkk9hA5TgqZ6WeCdAqaUPYHRqPq/5Hthmrrkgn8gfz9MOUkCSMFRHyKahpS27GW22sOZ9MBzyhGVUldXwjU0nbpbmLTscWs1VkrKkQ3TnyAje+JmerpCGZClqjMbFbHeBZi0W7R0wxEe6DKfJJKmZTUdZAvpBIeekqZgct7TjOXzmaKllVGG5BJUt2EW6bxirw/ICpl0LlmLINUu99QB5N3xz3Ec02VdqQh0IBUk+ZbwVYrvHsYi5wUwRnJAQRK8YBVfhOcatSDsAplpAnkSLzftiN9JssWZCATYiQe89O+Kf0aqzlwDO7Cet55R++2PvFCwCx3mPbGCfBO4NHUrYiNsBPZD0mAD5iJNJuo+8hnkRaORg8sM5rh618kxppVLI2ovI0BYJWBNjcbDrO+D8QWEkD4YI9j/ACOMfR1pevT01nWCwWmY6Mpe4kAmP2OCQGz69eipk+G1xFEYYp7YHUhTqYgD9cYCs5AHkTrzI/YY1wbCVIpGrZ2fs0jV95vw+vftijlmShShb1G5ncdTPNv75YUoU1UeQbbW/u+B1NWplZfMCdQnYDFxQ80I+LyT+WUaYmNYcg7CwtM8pxSydUMAxMXggggBjeR2Yc9r4k6rm0qJSJiREGDyu2AUaxV4l+QhugIIuOnpji3Nod2mMssMs7gMPkCMUc5mqdWq6aai1EZilRSsqQblTYj02Ox64UzCxUPTU0e5/rjp+L5JFUVJpszlZ0gEqDUCkG039evrhHVuLXgjoE5pwxzC1wu0AcSVoXOqAYinnKOxA2FQcj/DFukXwVOHVsvQK04zNBzq8SmdR3m95IvyJ9sEo5ZaqOqEBhK3EqyzZXU2Ycp3HI8sQMtWFCoyo1TJ1Z8wvUpNaZg8iOZmPbBNrJWhx6pP38mncYzkDv8Aoi8Sz5rszU5pTC+USVggkRI6Rhz6Pu6kamlwPi0hZPm5D2wWpxBKgnM5dX//ACMuZH+qDI9CfbDGToI8HL5hKiwIpuIY25EwfaPfAxA4HH8pj+qje3GClOHiPCEWKKSO6OH58yThyq+iks3IUC3YbDGalKpTPmpODMzokd7yR+WJXFeKaQdC3P4ifnFgMXDCcKrn5srQzzimRXKrJlPxCCCAQN/XpgXFaKuA4EkxIkwR7bkG/wA8Dp5NMyA7tqYATBAg9JHTa9sDq1adOFqzpmAYM2sCdFxvy9cNxs2ikrK/e6wFW4fWNNdLrKgACNx2jaOc7icRs3lkdy8woDTJmx1CS3WWmOVr4PQ4pSV0VW+zAMm5E2tJuLc8Y4tnqPmIYOxEKgufy739sXQgEx9GlIo3vBPKIm9x/e+C8V+77/thH6OePqZTRc0yPiMLBH+brtPYY6mllqZH2gB6Rt8+ftjJk0rjMT0WnFKBGO65upm2IvJPywPJ5ytSZmpsKZYAStzERuwxhjjFWoFBYmwEnDbdOxuQs92ulfgIJ4P4khAWbSS7xqKrf2Go2H+rCKVLkn8xHtixwbPVKOo3U1gCxm0bBZItAsGHMnrilxfhK5hWzFGmyAGPNFzzBAMztfuMUE4DqHHr9E+yFzWeLkrnqZBVhMEi21+oAg+Y2g4BnUURpDSjPAYywufKwGx1XxkoeVo/I/zGBVKpHrJmf1wztt1qhwFRyoHhpa5EtO25P8sZegsi0CNpkTbGaFWIEnY6hy3F79hggFi9ypNjETMn9OeDWEt1WWbzfFuR647bjQb6vQJWmqkyCDdvOt2kWO238hjhkA8VRG7L68sdlxZSKGX+zRSx1agbsNabiLHzdfljN1nJ8vytDTjwjz/CUoZrwnLAWLEEdevvh7P8MSu9J7EAjUCAdS3K/I/kThTiFPmBa8jpM7dzzJ74JwvOBPIxtyMzHvgGkmDfA7gqus05kbvbyP2QONcMpt4jUNVLMUYY6DoLqRP3TcG4BP3lI2xOy/Ds01IV3WjWBAcK4K1dPKWpgeaOTScWeNv4VSlmfugilW/9NzZj/keD6McGrV4zaU5t4FQxPVkA7bKcaSx6XM8P+kvmKrUzNI2kWq0x8oIt/DizS+kdRhetlKnTVKmO4YKMOcLqKrvRpIFpUQqSPvObsO8CJPMt2xzVfgutw+Yb6ujsQtMQXcliQFCyBbff2AxymyFdp8Q1CfAyzHqlRB+YOMVsvSYy2VUk/wAYJ+d8bP0eylKmxZAAqklmYkiOczv6Y5PJ/RyvmAJUUEE+dgZb0Xt1Me+JXB7u66T6lS+L6oikbFqgg9jy+ePK4W6jL02nbUD/ANpvjFPgeUyqanhv4ql/km35HE/N8XaoTTy6eGvNlABPuPhH54kWrDc5M5ziREB3NV/wDyoOkj4iPbCOdztQEFyCSNuSxyHTCVElKjADUBB7md4Py3w5xNR5YmIO/ri4bhHYNpWlwnnmvTXkWk94Ej8/0x9x7AZPhKW0uZW+aoZUalZTcb/PFT6IKKtVEqeZdRtJEwhgmDuOuPY9jJh/yjzC9HNiN3kpv0ryqioGAgs7gjkdJge8DHNsJcDHsexpaU+D7pGVO53yOYHTfD5Eorfidk9FABAEzEbemPY9gk3T10QY/hSuTWatPlLLceoGLPE8662kGGW5VZMMDcgDnfHsewhrv8o8k9o/gVqzrcRvtPrzO2E85lgBqk/tz5Y+49jPRQcodP7ShXpNdfDeOo8p/cYk5bMsHpVplxkdz2O+PY9jZ0xJjFrG1wAnICr8PrGlw9HW7eGHJa8s1yT13wbhOWUqK7S1VgRqPIdFGwHpj2PYP1Sqp6QRcAwZviZnc8+oKDHfnv3x7Hsc80FeIAvAK5CtVL3a5Ld8V8rYQLCcex7BWJqYVQSP0kGmqsWml+hnDGfWRTJmSgnHzHsWPVDHA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eg;base64,/9j/4AAQSkZJRgABAQAAAQABAAD/2wCEAAkGBxQTEhUUExQVFRUXGRobGBgYGBwdHBofISAdHhwdHB8YHiggIB0lHR8dITEhJSkrLi4uHSAzODMsNygtLisBCgoKDg0OGxAQGzAkICQsLiwsLSwsLCwsLCwsNCwtLDQ0NCwsLCwsNCwsLDQsLCwsLCwsLCwsLCwsLCwsLCwsLP/AABEIASQArQMBIgACEQEDEQH/xAAaAAADAQEBAQAAAAAAAAAAAAADBAUCBgAB/8QAQxAAAgECBAQEAggEBAQGAwAAAQIRAyEABBIxBUFRYRMicYEykQYUI0JSobHBYtHh8DNygvEkQ1OyFWNzkqLSZISj/8QAGgEAAgMBAQAAAAAAAAAAAAAAAwQBAgUABv/EADIRAAEEAQMCAwcDBAMAAAAAAAEAAgMRIQQSMUFRInHwBRMyYYGRwaGx4RQjM0JS0fH/2gAMAwEAAhEDEQA/AOErUoYjkO+N0FA32Iienzw9SNK+pSenrjeWy4YwyRM6Z7RMfPF94uihbHEWEglKLLH639xti5wDK6nEtTXU2hC1MPL77fdAEEvykROEa1OSVUxB/wB8O8FYLqSrBpPeYmGW6sPzUx91j2xfCGnqT09J8YqdJVapelq0MS6ldS1AxAKT3DqY6TuIlhlqZAVA7VAKYpRAEebU5Zryu0X1e5H4gqLmNH2ZZkNNQCYALbEzFjvM4VzuZVqFEs+p5q6gD5hOjTM9QDz2GJpVtT0QGJBE9GPywanH4qi+jH+eEC5F+frfHmqafi3Py9ycQQpsp9syon7TMEjo8/rtjNLiDTarXWT/ANRsFynB6zJ4tVky1H/qVjpDf5V3c+gw3Rq0Utlsu+bI/wCdmJp0fVEEOw9SMUe9rBbjSIxjn4aEvWz9WAqVq7MehY+2DZahnWPxZmOpFX9lxSXPZv7tShlh0y1ED/5VJPyxmvlcwaYqvns4Rq0D/iIOqOgHTCv9fF/rZ8kwNJJ1oKHxE5um0F8wB1OuP5YAOL5jYZhv/if+4Ti/Tq5pfhz2c/1VQ4+TDGa2YzBjxPq2aHSvRAb2elEH2xDfaEJ60pdpJRwov/iWb/6wI6mmn/1w1Q4rXaxNGe9JP3XGqqZRiBUStknj4p8ShP8AmEMs+kY+5jgdSkA7Q9I3Woh1I3S4/fDjHNeLabS797DRR04nU2b6v0M5dT+2PVMy03TLt/8Aq/ygnCaVLj4SO2+HMgzO/nUmnpfV5yoFjDM1iFBiY5G0mBi1KvvCOqC9dCI+r5Q9YR1PW41YD4lAzOVpeivUX/bFtODUBXFJULNUGXamA7hYdZqHYtAnWNXKRgQyCeLmAKBXSqlBmGdFRNQGuq2pWGpbiJvYTjtg7LhPIOHH7lSkXLffyij0rP8Avj7UyuRJtTcdg7HFXjvDstTLjTT8UCnoNOpUdidKmp4iuSFW50iQ3wyN8c/XraIC8xJIxUsb2VxqZf8AkfuVumdLBxJGzDttI7jf8sUMrXspNwDy91P6g4VpOgmxa8aVEnBKGXeCoVlUmVkRHIi97W/sYTnDQ4OCd01lhY4eSJWpXnGaZJGwjqf2AM/PD4yasQ1V1g/cBt7k/sMZpVqamp8B1AFQCDuIYCP4vTBRqbNNFpd2mIbZK5/MKxmLAb25fvyxlBzJ25Rilm2BB9OXPCOWyz1HWnTUvUYwoH9+5OG0mvlDKvXqBKSy7WCAXPU9ABzJPMYsU8vTyreHSRMzm1jWzXoZc9P/ADKg+Qw3TXSjZfLPC7ZnML8VVudKkeVMc2G+GsnklpoFQBVGwH6/1xl6z2gI/BHk/stHT6Mu8T+OyQHDtb+LmHavV/E+y9kXZR2xQVO2CoPfAM7m1pRrmW2UfEe4HIdzbGGXPldnJWmGhooLT0h3Ft/0xHX6PViR9jU1FmXSRcsBqIvzC3mcVM3XrCklYJopv8DGGLXHWwNwYIPO+ItaszEkvULEzOsi/oLbW2w7Az3YO9Rl2W0q2WQ6Vm5gT688FNMbRiXkq9Z6mlHZm0mFKgzBURYAgQT8sN0+IDUUqoUcESZ8t+pO3vbvhZ+nfyMq11gorZabRPY4Sy9CrlyWyrBJ+Oi/mpVB3Xkf4hioXIt/f9MfItisUz4jbSqPja8UQkqGXpZvX4FM0c0g1PlyZnvSPNe3LtN1jQb6szMGAeqEJMwNC6o/9zAx/B2wzxDJ6irqSlRDNOou6n9x2w2tX60tQsgXN0gDWRfhqL/1UHpuB/LG/pNY2YUeVk6jSGPI4QeP5OqKtEAPrbLUhAkH4CrD0gGfzx94lxN6NKhQXS9Q0tNQCKhXzs1IAqSNSzaJiRHLCWaAFIqtixlyNioNl9D8R6wvTEaiTqgSB+fr174fGUlSs/SGVzNYML+XUDv8Ck4gVFDGRt64d+r6GMXHKOcYx45kmmDHM9TJM/njipCqDNrT1LLBZLLAuZ3XpM3vtOAjPE+Z7CRYcl2aepgz7d8BOVZ6ihSEBBIBNpFzyPLl2OHqXCgqzVrWPSBvvvM/LCDxEwm+VpRumeBQwvpXTqSwAkg2E9dR5+554W+rOwZ4FhaZJb0+Rvtiq1NAgcqToIWX8sTABaRsAQZjvgL5xvMFKcrhSTbkNen54iN8hbTQrSRxh255UfM0dmJGkifX+U4qZbKGjTFNZXMZhdTsN6FDovSpVuOy4FwLLJVqg1Afq1BWrVZv5UvEAczCxffD2Qd6hfMVbVK7ayPwr9xB2VYxOt1JiixyUHSwB8hPQJjLUVRQqjSqiAByw1Sp6tzjFNSTGGfDgY8zdnK2DhTeLZzwBIu7WUfzj7o5/wBcSDlKgdTVDFqgVizi7KTYj+HoB0w/Xy7VqlWoB5aWlCSRAkx/3Wt0xpQGcAkoAVXW4sq2s+53kiB/TRibsYB1KrfVfc7TjIU3CRpJQtrJmNLRo2Fl37YHk6dNWr+IissVFUl9ARp8rX3jpyxnNcNqGjUrAA00Z0Zp3Oposeoj59sSPpomlgtPU4PjAvq0KVDanUgg3KgDflhloLnDp9kF7tjDWcqt9H8v/wAWikVJ0sCEOlviQQDIj5jnhXN0j4lSZswWDc2UC/X19cMcMo+J4MSlR6enSxst6IUlzcmN5GCJlNDVA7KWSqV0C5bSg+HkdouRc4obDUQOBO75cL1ItSqeDVBBFhN4MTpnmIuOm3TDgxJqUjVpvVDKhSXhjp1FW2Qbk2AI9cWFIIB6gHCeqbRDu6s3sslsI8Qp1EZK9H/GpSV/iH3kPYicUtON1BbAI5CxwcFzmgiik+IorpTzFARRzCk6beR9np9oO39Mc+2XZXmJiDHJhjqPoxRmpmMkw8lVDmKPLTUWAyj1H6Ym8QGiLnTMjrHTHq4ZRIwOHVYM8Xu3kJGtJAcSojrN8RYaTfFxapYR+X74RNEAmR+eCoSoLQIgg3BBE9v5i2PlgwkEn0NvQT+ePiVTqvccsO0QQeWKFgJsoglcG7QcIuXqDUUJ8rrpvG4kj8pxLFRxYr5llSTsCLYoZ9jFgo788Cr1Zc2Gmoof3Ahv02wD4JPNMj+5DXUfsmzltHDlS+vO5gIeX2VPzP8ANwfmMNquM595rZClyp5I1Y/iqPEnuQPzwZ25RHvjG9pvJm29gntE2or7ryPGDioMLBcES2M7hNqPTWGKmNQqVJ6zqO0/Pvh/6qjBSGlgTrXSQBEabk8725RjC5Dxqtd1ZFCskhxc6ggJF+pJPbDJ4eFOl82oGplJTTEKJDfBJUmwxq7ScjqhFwr5oehfq2aH2Mgq3m/xDJmKd+/fngtLJ05ZnZgjIx8sGWI8s6rabme3acSFIXV9ob2JLgECBbl/Yw9kUo6KQOdYE0yWGoHQwHlWI5+8YnJquiqcWM+h/CHwdCcyg8hN/wDE+EnVTPm+R+eNUsvr8a6z4z3T4RGn4e3MegwDPZVUZWp5hqzGmWIBTclQV8yweu2HuD8FrNTlK6KDUKw4WxiZMRa0YktNbQpc4fFan8Tyyg1Ch1IAYOmJEfh5CZ/pth/K04RQOQH6YxnshmAhLCkylUJIEH7Rgqkgkid/lhtVwrq7AAKsw31QiuGKI254wqYYpDbCQVip3FdVCplcyvxJmEDH+FpUj9vfAfpTRCZiqh+EMT7G4H54L9MiRlHYHYr8ww698H+m9NvrTwTpK0zHKdC49D7LdcZHYrK14yD5rl6JXlMAdN8Ybf8Ap64LQoiYJI39j37YzBJMY1Vno70ZAIMnmNxhiiBz/L+uJzO1re2CUIPxnfl/tiFyeDAgqTbkYwuLI3VGDpb7psw9MEWsJiF5bzb5nBq7qHF1kAho6HkZ3POMLztttjplN6R4D6PBwq3EdP1vLOLhuGUI9naf2x9qMFuxAGJ5c/YgWehTqU7idSM6sukDeCDva4x6mjsxjWzDfQAzDszHyU+VpGMbUwmaYuBwtWEbGbT0RM3noEKL/ntyX+eGeHsSIY+YXvuQdp7gyvt3wDL8MqEG6URYHTNR/djA+U4dpZKlQXxJNhck3ieQEC/phaRsW3YzJRS6slS6y06lQgiFWxZZOogkSbwsEaRIvGN5bKIqkkUyoJuVHlUcza5xr6PgsKx+6zzpI3BJn9fnh7h+U0gSCzLLHsdgfWPlM41hTW7R0WYHEncSkkzmWFnoVVXk5peX5RMYsUMrQZZWnSO19KkHodufTtgFYPqGgqRuxOr5b7zz27Yao0AgaBGmD2vI/W/zxVWcQRhTM9TyakqaKPU5qlNbepjf02wuOEZdwWpgryOlmUqehE2xXei1JfslUmbgkye5I/efbBKihwQbMRBP9jErt1cLnslTAcAu7qDILGQx3W3ae9xi7TIC+YbEW54m57JrSQPPmsovEmdo6A2xRaSq+g/TCXtFjaDm+SNpXuNhyGd9ox9pm2PHlbH3QcZYTZUr6UrOX0fjqU1A6kthz6aVZzFQdNKz6KB+uA1aRrZ7J0o8qP4znoEuP+0/MYDn64rVKjmJZ2IM8iSY/THpPZjKivuVla8+ID16wpygfEZDDvueUYGFBJJt0w1XdSQF978/fHqTqJ1CDjSWelM04KSqrAIjlfviagqOSUXyjnyHvsPnhmvJAEgbWi/v/th983KB9KKPhcsbKwAsq9SLgDvhaeV0dbRynNLAyW9x4Qsnw9jdjO21h3kkfoMHqlFMDztzCTA2+Nt+XrjOWWpVvcJMX+JvlZR2HW5xa8PTTCFYXlYrPX+uBNhfJl5RnTxQ4jCQo54EU3ZdahtFVQzBZ1KJPMrEmDFiJ6Y6OoQF0gBVB8qqAFH+VQI/LHMLSUVGXZKnkbs3Jj1NonsMdBw7NBqfnH2ieRpN5H7RBxme0GOaNo4TkLw8ByKVO+J/HaOoU0JsZLd4j8r4qK0j0xN43QJpag2koZB9YBB7bH2wnoy0TttTqATGQEnwxVWuqoQFKeb1Eke8YrZHOi1RbKwIG3Ikfnjn84EjSw8zRDSQQBvy2O0d8ey1Y02UyfDaAw5EExqHQifcT2x6B8dklZbHVyuwpkbjH1lmnVPOaX6tidTrCkkuTJYhQLk+n6+mCZXi6eFUVo8SaUAGSwEmRbrgLWlFNApyqAQJ5DC9TML5UAAEyT15R74G9fWmoHnBHMTyP5Y5/N5xiJSyq2/NiOfoOQxLGklQaAspvjFXxH8MAqKZkkixLDb0g4eyYJp3+6bTvHfviVlGZjr1SXMsOdvKI9oxcowEIsSbn+V8L68tEW08omlDi+0uBhmwWceUE8sTuMl6rU8rSMVa50j+FfvsewE/njIiYXu2haDjQys8DeKWaz3OrNGh10feYT1IHywhlsupJ1kbXvAn12xQ+kucprVp5WjajllCDuw3J7z+c9cS6ILk2i4/pj1kUQYwNHRYE0m95cl8zFovyGBm+PuYqCRFwD/ZxpCsD++uDISHk8lUqmANRjURI2BFyTHMge4wenwpnradJLgxo5yN9+dvXFL6ML/jsAzHwCAEaGJL07AgGDveJxYyWVNPNZVFB0N9qoZRrUsp1KxABOkr/c4rQKsHEXSlcOUh1fzimrLqZJBXfTcXEnpeJxU+ktaq+uNYUIjkRpUE7uFkwGaTP8R6jHyminKViihQDly0avi8wYXMwCYA5Drvj2QznjUaoZV1LQRQ3mkqKiwCCdNuscsSoUCogKEL8XNuh3BHob42HKEZiIRoWqB90glZ9A1p7ntj7osDIEXjrFp+QwXhtfRUdYDJUUsFIkMVgOp/zLBHcHCWshD25WhoZCCWqvTMEEXGG69NHUq6yjCCDzHtfCNSgMsFYEvk3vTfc05+48dOR/2wy1cRCkEHb+/3x5x8b4XbStMFrxYXJZqk9FCalOwadUi4mB3iP1wfxPE0qANgfYGfmcfON5o1VfSPIPvfiIINu2GOD5URbfTb+/fHodNI6Rlu5WTPH7tyFnKxlS1yF9gOg9h64fOYolAVpMrmAGE87c7YU4jRHiohMAjf2OKQenGiZ5QP3wegghxUlGqJUuSJ+IG8wZB/LBM5pFMX7+0DBctT8VGIYkqSB6XF+ZkR/wC3AeN5eECjnH7D+/THcKclfcrTh0DWDGPfaMdB4WFsk6t5oGobyASP9xz6YPWzIUEuQqi5OwGPPauf3ruOFrQxGMUsZ/PJRpmo9lX8+3qcL8JV8vRbOV/Lms0IpIf+TS5d5Ig37cy2EMiVzT/Wq4P1Sg32aH/nVB25qLT8uuHclnKmZzNR3belVta0IYC6gQIMX63xqez9LsbvdyUnrZ/9B9VzbZSWmZvv1w+KOhfKb8/f+/yx0mUy9OogFQBKpYUgrGHT4BT0KbtqlpYgzvbAOJqjtpWnHh/WZVQVFQU9RQa4MsdJBIEx6W1Qs1cfW5D1wxRCkbT0xZ4tlaNGmV062apVVWI8wgU2SWmxUNdQp1GRaMRsu0Dadsc7hcF6hSBtyA+XfBKNpIsORFj+WFaVW0HeMaygLHoBiApKqio2kgMdJ3EmD6jY48K5SYYqDYgEiR0tuMDqeVcJ16156Ef1xKhNZI6nkzpvHvE+2HHy7RqpxKkMnqNwD/EJX3xMXMhId20jvux7Dc+2NrxKowhAaY21v8X+leXv8sAnkY1viKZ00UjnAtCv8H4ulAPLaqLgHw2EpUVrjyx8Q2ty9MI8U4XVpM4SjVSg41imxV2UTfSVMhJ5XI98B+rgJpJnSAwOx0nfbYqwPtE74PRztemGVXNQMuklSFcryBU+U+qwcZb5AWgH6LWEVOLmoVSrSemEQ7SCp8pEjmDzmMI8Fz2nTq3AIPY7YvVeNUamoVqKatAVAQU0sPvEHf54iHhgLFlJEyR0G9sXglbHYJ5QNRC6SqCer5dcwWO4gAEcu473HyOEKHCah1qajCBA7nv1GGslwioFJSpTEsq6WaCS0Xjpff8Alg68LzWwZCKjlRLqfOtjBtaOZH64cEjTlJGJ4wQg8PISmDbYf7W7zjOcqaqtMDlLEem35xgL8EroisXUKzMAdQMwYO14nnjGQU+JIYQQekgHb4TvMb4q+Vu056IkcTtwsYVGtqHnT4hy5EcxhQ5J84xaqfCytIjVBGuqdwqgHc7SbDvivWyFKCTW1Qisqopgsd0ldiOpPPliTxzLUA/2DFLCJI1E/wAQWZE9cZ7GMa/c/K0HFzm0znyXziHEPEZUVBTp0xFOmNlH8+p5nGOH5jQzkidVN0F4jUIJ2PKcRy7K3nGmfvD4T/8AX0/PFRae3MnbG3G9rh4VhyxvYacqH1xiuXCoxekxCvvq8wZVAAk6Tynn6YzxfOVWKlUq0zqqOILTqY+fRABAEdzvJxfzNZmNAJoFFXytRV2ZCx06VvfzB5MTO5thbLBlzdCoNHhiowQpMCCzMp1eYN5ib7za2L2h0pvDOJKqUUequgvUOYp1A51qxQT8JBYKCwMggnffE1GVSwU61DEK17gEwbwbi+2KOdIbIDSCoGYNtRa5pAyZ5+gHpjnmaDe+2OKnhAyzThig4Asdr4HQyFQcvzH88b+qONlP5YjcFFhPUa8rcgRiaasNpUa6h2HJe7fywrn806EIF+0bYEbDri59F8s1FldYLg6iWvPrz+RwrqNSIxQT2l0vvPEeP3Xzh/D18RTVYliQGqRJUTfQOQAxTqJTpVNwaYYRq8pcSORvcdsKcbFZ9T0fjLksEUbH8O8QenI745+pWaqVFQEGmNDP8RMEwG1GJ+7v88ZWX5J6/VbbI8YwOy67P5kGp4qpoQNBpj7qNCttGxAYwLXjG0QLKnkfy5H5TgPDeJBqLoFBV4R9YDNA2II21CceE6RNynkPKRujSZ3XEkb211Qvh5wETSdMkNpmJiVmJ03ttywCrlUAmwn8Mif/AG2wweIMaQok6ULyBYgn10giTy64PXyIHhaai1DUXUQv3NpB78vnijmFv5UMka4WD9lPCMP+ZUjoSrfquCPQcKGkgN8JakkNG8ExMYfr5JRTVhUVnLEGmPiEfeN9v6d8TxxkVdNIVNQQHQLQfxaTziIv7WxNYU7rpZFF99YA2tTUfoceWl/G/sFX9jh7P+EoTwnLyvnkEaTzA2/fHytllWnTqrVUs2rUtgaenmbyAOscxE4nYcrtwpK5nKaG01FfV0qMxPuDA/LGQRyAH+UAD8hjWa4l4763YuxlZCqB5YGwI/F0necWM6BWKsFVBoCwgiYm/r/LE7Bml24irCQ4dlFLg1EL0vvLMTa0H1g4kZnJtSE0zqQbrzHof7/fHUZnNuwCsfhUKCBsoAHzt+pwpVpiDytEjeP5djhiIOGWFIaidgdteL/ClZHiTQkO2lGDKDsrC4lTYEX+Z64I3GWpSAFY69cEfegrNo5MbYUz2TNP7RP9Sdf5H9MTzXDeZYIONGGUSD5pKeAxn5J08Q1UDS07uKkyZBClIjaIviUnc8htgnP8sAqZm+w2AwdLq9G2PlWoEUsbKok40f2xN45UGhaZ++RI6gXIwkeFEbN7w1KcOGomvVBltrEqo5CRt7xjrcsi6RpII3LA7++PZLiC+DTogBdLatyrkHdRyNj+mGDlaD1KzJFEINST5Hfrz0sZ7E3GMuVhefn24Xo2uDW0Bhfc5XfM1EUqGlfDAVY1CD87Tzj0xM4ZwBA7USS5qEIUI0KukzvdpEHbuOmKgydel4NVN6l6ZFn/APiCpN9o64QzVbzk1NStJ1F/xc5YEifecQb/ANrtWYejThM5VGy9XTTVFNN9kAIJX8z88AzlRvHLOI8QQwiIcEkgjkb/ANxg2RrBXV1YGLgiLEbR/thpEGYrP4tVVFQEszQBbaNhaBHpiY3U6h3VZBzfblRcxSg6B8TbfufQC+KdM0/CqMC4q6liBbSTFz13t6d8feF11SoproHCylQWuQIBvYjZgDyIwXNU0QQtgSSBN45dJgW364vO7IvyQNPGGDaO9rjvpDmq6OsSlAEENT3duQYkSLx5Yg33xPz6VvEfSBTIEkAiVtdlv5ZJk6YiT6Y7ip4QoqRq8XWdQtpK8ojnt+eI2V4NFUOWPhAyovqJ5hm5gRNt5E88GhmaxlEDj7qJoHPcCCVvhbOyKa17gho0sy8yRsD069MPcaFM+KKCsUIWFYmbEE7Ene8TyxU4jQp+GhUEMB5zNmPXfHzhSquvWmqQNJn4f7t8sAJF1jumAaAOcLhDSIVTyJPkv23IuNx8sdnwN6lNVIBmDZhO/Izz59cNtl6ThyzIhUSsqPMeg77deXTHzK8QIQ09wTO15tzxJPVWe/eKpDoZR31tKgoATLaWIPIWhvfAypX4hKg7gHfoeXfe+Ms4JmAJ6kYGOIvoNNdTISCRAiRz1EfpiQ7FILogXbiAt8RzauEApqukEEjdp5t/fPHH1aIp1tIPkc27H+u3qB1xarOS2jUASYKoJIOnVckW8vOI74Fx3gmmlTcFX1jV5W1MBzDdG29/TF45HNduUyxNczZ3SZyp5EemMf8Ahjm/lPzw1lQXQE73HqQYn3398H1abRjSEhK8862kgohwrQoUlqtWzQeyjw6Vwzg3DD+EnnI/bBXeAZxHyjstTVUiqdhrYsIAgQZ2G4G3bFByj6Zl2V2+ZyIdRWr2AAIEw0bwT0g7nviUymmhZiVLMPCTSfMp3PntpG0wJxqhxhXio7s2loCspINh5gZmQbBY+R2eOeBdqe2Ya1SpUgLRA3AJJ1EDktp54I9jH8hGY97OF7J1ayVPINbUgTqVpVYHmjVKxcg3wpnKrVBIcoWMlyDvqBYjSQDsPKbESDbFx8plUoBvhpCF13LPFoWfTkLx74jnKMdOYaUpoPsKDanLTZQ0mw3YgdewlZ+jaeCjs1ZN2P8AtF4Tk6TWr/hJLKoJ1j/IoMEzFhaPXB6PB0fwVWvpaopLBmshA2Oqd78xtON0OGE0glRftnOqx+AbkQLdLcsL+Ejair1AlMlHazeYG5gGIkjAv6MjsfuEUawXi/3QjlWCpUZgyViUBETqSdMjqVET2XaRgaMxUmQdNiNRF+e454zmHmmPMZcgQacMu2lwYg3IMAnBcjWOpWcBdfleeTTeO1o98CkhNAFHjlBshBKv+CYmYZTtvNxt++HGrVjTSk1OpoVjpELue8ydzbvgeXywWiagkmGN2Pmm/OTsB1j8sGo8VzKqgVKYVHNRJqLZjubg9TbvgFbDk+vui7t/w9O6wy1NvDeAY8xEA9D37YMctmZcCkFCQXF/KORNsbq8czJVgwp+Zw586/EIINlERAgdsebiWYcs0qNagPqqbjkDptH9cWHu1Ul/yStQVW+8i+gM4+5XhRfWWrQUUtBIXVBghec/zGBZjNN4YbSJlhYndY1WkmLi+A08w51ajafLpXfbfYe/64O3TnBpBM1XZVY5PLUw5DFm0jQeUzcEvtyPv2xnM8bpjxQigJUVRpg1GWOasICyb/LCwyRYrIgnZyZB5gQMbTJNrYyEeDYfCQRBj98HGm+nl/KCdQPPzUXOy/2gpkj4FJMwfisKcsDbrtPXC2cpONSFmYkKVanCoCTtULDVzgC1+uOmpZRAoZRBS704sY3se2BZjN06ZZqNPxUqqTVpvbSFEToa8SYI/htywVunY1UdqpDgLneGo9M1KNVSrrDATuDvEWI2PucErG/pgdbPl6tElgyqGRSTDhCYh15MGggzJ9cGq0rnHDGAkNQ3xWeqxxP4CBuxVBePiIHPtOOobhOWrGhTJTW1M+I1VSrAiLK3luTOzHrfHOU6aPXRai60WWcW2+EbmBvv6Ycp5TzkZepVpgtCo8Ou8CQxteFAmTGEtQ8b6q/v+Fo6KP8AtXddfwkuJcPWm5VSxFhsCBaTJlTEwN/vDGMsp0korBWAkoRcGGEqxU233OHc7wbMjXUZVqGmxVmWoUKloERMEyARcxbDXDeMGgHQ0zT1qynWhZQCI3UmIHWcDbK9lZPr9U4Yw4HAKRq0dVRalQaKa6ZVBcADkKtpY+18P0uMMHV2K1XeVphiAUgSx0KI07AGVk++A8a4jSejTWkEAQBWZSDrNt4vsJg4kshMmYaAVHOAfN+UH2xoQyFzbKRmjDTS7WjxBvD8gDVSoJgjc2UGNo59Iwnlqqr4lEoUpUwIJBIduckeWYvc33xDoVZBO/jAA8wrLMn1jzDvfB+MOQ6kk6Wa4mwDDeP3wwSlQzNKoa2uujHkXgch5KZA/M4cPCKZMsNRJ1G5iTzja+I2WqnxCSdmJ+YAx0QrdLtPy74S1B8Sbjw0UhNlgwZeW1umJucUh2IlQQu3W9vWB+mLqJFr4U4jQJpwLmR85ws9oc2kWJ5DkjlmJF/Y7n/f9MH4LUPg101hQQxgrLNpdzA6bj58t8LZZYBMmBewO3p1OKHBkKmsoYqGLSYmQQpja3PC8PhdZ4TMnCiZcFX1LEq7kzsVJuJ9sONUEkqABcmdoG535j54V4i4RiNiWW3qLn+uFcwG8QKD5AZBFw3r+eNaI+AeSQkHiKovm4WIlDMA3i08othds0JManS0azBBtf1wYVA3rJj8ogEWwiKLM2k3O/tsd8SJMWcKBHmkWvnJAUAgnmY39ed8EWnLT8RNibkwJ/U+uBPkqs6jpC7XJkdrAiffA8o5J06x5YBEOALkXJiBYn0vgLp2d0dsBpRuM5QgkgRFh1tOKdKnrAYfeAPzE4oZ7htPRWD1PtKcBAGkOTzUgAQPfEfhubPhLMSJB9v6YmOQOcaS2uYdjShcLyzMcxWiQpWTayiO/MnljoctTX7WmFFZvDDq6N/hxGpr/euLiDbCHAMnSbLsTXZHAkIHEVNRnyq8g8thhrifDmy9NKjVU0VAImn+LkTSYD3FsJvcbsj1wnY2NaA3rgfbKktmapq6CIp6ibiBAHUCOcg89p3xcz+eVIq1Ki1Wqp54W9MkqogJYG8bdZgYHSL1FpvRpUytJZJQsZgzrcOsbg7nrgTZ4OYr02Cu7M1SmqlrgyFKtESQY354o2uPXrpwjON8Dj1/Kh8T4wuYKaFVdKxCgbg6QWIsWNzI5MPdtG8q1BH2ZE23B8ptzjpiNniFraAIAppHoIAHoAIxb+jtcQVJHyt/cfpjRisMwkZaItbogKxTem0NTtAvt8xK+2Fs6RUQAfgCn/MoF/nOCeECPDuGpkkExsTLRA5G47Tj7UOsovlUs1zNg1pbskCSfXBi6hlCazNhM5JwYPNon2sf2+WOmyR5+3viF/4acuVlg6ksBUEhT+HTNiD16g+9KhWicIyO3HCaLfCqT1MK5nM6Z6nCtbM7AewHX254xWzIp1BT0ePmP+nulL/1Y+JuegQB944rXVVDK5TdJAtENUhV31OdI+Z3Hz2xPqfSXLBmFJauaaRanNMAxHMFo7xBwepwc1Caubc1SLhR8C9l2/KBihlKNNEBSmBI2AHrfC5kjaMC0XxHnChZrOZpxqGSyaAxeqXqG2x+IEbdMZTiGbjz5bh7D/03H74o57MajA2/XCy4XOulBxwiiFhGQgDiim9bh9RP48pX1/8A86m3tjeSzNCrVpnK5lfEQ/4GYQ0nbsC50MZ6Ee2CYDncjTqiKiK4/iEkeh3HtgrfaLqp4x8lU6cXYKY4lmMx5qdSkKY1+IVc3mwkaVkj/URgWS4JKGo1ZVbURoVPNe5MsTaegGAZTOV8spUzm8qL+E5mrT70X3t+H0wDjuWrVRTr5F/Gy7EBvND02iQlQCChO2qfNIFrSZrRJlpsfPkKHPLMVXl1Ra2TpiCQah/jaR8tsQ8imlqy8hUJHuBi/UzH2YQouoNJYTq2jT6TJv8A1xzfFKpp1CVAbUBN9iLYjTuDX/RV1cZfF9UejqSE1VQEpFnEB1BvpEfdBEYLSJqhFNSmPKX84ZQgGozI7SZHU4JSzjj7J1MzrzBIEmSCqi8aY0r6HlivSraviTQzgNUOn4EWNKKSt+Rt1ONQwRu6JL38jeqX4bm8xRCilofxEIRVaSyibgVOl79Jx6pxtzQp0Wp6EDHwzE3MyNW0QTt77Yp021XA067U0DEQPhJIBB6n+eI3G3VsyiIzMtJTMkkBiY8oNgLnbnij9Mxoxf3XDVuNkgd1znGljMK3VQP1/pitwasAbCNsIcdpjWpJ+6R8jO+Kf0Z4fSqlWqu60TIJpgkkgCACBO5GwPtBiA8Nsq0Q3xAJkIatdVpLLEhZJ5nYevLtihV4IyLUsUNNllyQSpPwN3HIgSIOFfBahW8Jg1MO2pLQV21qANmtrA9ce4xXZHmhNTUWOtqZeppDAazIJmCBETz5YRmmMnPfun4ottBvZFzufrVFRIVigC1KbMYVTEafKfJ9/wATkEgXOGaqNTCmpIRxNOo3Mcg3Q9zY4+5jLoQhXWlRdUsQLSZAUcxp3U/rhilnqxAokr5l03EhUG7JJ8vKxmLdsDa4NOSuLeyBmKzpopZe+ZrLq8T7uXpn74/8wjb8II5m7/D8jRyywCSxuzNdmPftzj98Yd1WAkLYCRuQJiTz9+uFzfC02pL8DAUtjrJTtfiNoUfPCT5liI5dseC49GFi4ogaEBZx9nGzRxgC+Kcqy+q87Y8DjRPQYwTjrXL4wxKerVydX63lPiH+LSPw1V5yBzG/XmOhpkYzgsUro3bmqrgHCit1MjSzVI5ynVY0qmplRzcPPnpECJIMkEzIIPfHP8Y4bUZU0WALWAj8PbD/AAWsuSzPhPAyecIW91p1fuNE7SY5WJ/DhipwAx4edrpSdGbSUVDrUxcs6kkggiOQC9ZxsxxCWpGJYybQWPP/AIuMSrpI0mJHm80A+snF7JcSJUp4ruzwW0K7tbYBoEAdjGI/DstqBBnkDC309ZNhf1McsH4jmik64IJJWmpKhwDAqVoglIFl5yOWHQ8B1JR7dwpWsx9I0p6tbkvp0rZPLFtlJuB/XCWVrvUJKUy0gAE+VYE9b7k8uWHPorwtWUVaqqzm6gKoFMbgKOXWd+U4rVHKAgAC3S2C7S7lLOLRbQFKpcLLB6lcK2iAEB8o8w+Kfi6Rt2xU4g2klEhPhcHkpHktHKVUehOFuIZn/h3k3MTa3xrtgXFqoZwZgCpUpN6GDftM44tbVLmXYITFWv8AWZNTU5ZlDTZ1cbBTsCpiDzF9seTNvlXjMIrWZQzqdBJH3x9ypz6GbG9oVHO1Kb61+NY1D8YG233xFjzjHQ536T0qlBi6B6rOJLQH2+AqosAOYMX5k4ynQOD8fT13/RajJPDfTr8v4TB4uxo06AA38i/iJMSY5SbRufTCfDqvnzFTcI31elO+lCTUP+p/MTzM9ML8Aolqy1i0lQzkRYBFJED8IOnAeB8PrHLiASEWajc5Yyx+ZOJ1LCIw3qf2C6IhzyeAqv1kC7MB74x/4jS/EMLHLFTBpmSARMSQdj5rn2wHiKlqtNy/h6bMmnSGAEC209ScZwibwSnKtVKWaRrKwJ6YYDQZwhXpp52USgkqGhjHKSOeC1aHhrTKs0stwwkbwInrvbFTDZNIZNJxDIx4Za8zGFzmCsTzEiJNtsMUsyOs+n6xiphc05CpvB4K19V774C9OLHDiyb3jGKtOQf3xBjwuD0maeAlMMBDHfAieu+K7aVtyn8YyPjUmp8yJHqNsHrPXzuWy1SmgqOgelWkGdaaRqMfiXSfUHBKrYD9F/pEmRq5lWnTUZHWOsEN+3yxoez5Nriw8IU4sbgMhcar1KLg6SL2Vpg+t7/PAFBqONdzYse0yAOgnHc5vPU69Ot41NvrBZWhvhVfKDABjTAMETJNyIOON4tkvDhlJKNsTyjdT6fph+KZrnUeUJ8ZAsK+OJBADq0tcQt/z2FsfaOadiuhVLMC0l5kRcNtB/LHMIJFpwxln3QqpFwNQiCYvIvO2GHlxGEu2JoKtcQq/wDDrLSXCMfkx/fljGdqa2qj/wAzV/3A4Wzblyo30qB2sMDq5lmPhUoaobsx2Wev8ueJ3Lg2sr6RUq1PDp3cgam5Iu2o9+2H8xlkRfAon4TNVvvMRaSek4PRqJlVKUzqZQWqPaWbkLf2LDrhXKAqrCbvq1dyVMD2mfU4sG0qb7PyXRcF4f4mVrFCTUDLrRdygvA63vHOOZjAaNRghFOoQrbgbMO8b87Yi8J4tUy9RXotDFYM7bHcdsdCGXMlmpKKWZUaq2WJHn61KR5ifS+4BnCOqiLjbTnt8k3p5QzD+D1+aBnWreRqoLKygIx/CLW7DBqPFQdJakGVVKjSbHuY5jpGJ9XMlxoqBiFBUox+EGxEG4wpwjIUss+qmjeYrIaSDBkbD+eELH1x806WnGBX2VHNpSZVhYqarkiLflgORr1qrKlW0NCw0jT2uY32nDZzaNWUnSoLFtN9In1vAw2yB81NPRBNtHw36drYtHk+vXRUe6mleztBtYbdQsewaR85wIrS0lSykWtflNxykkk9hA5TgqZ6WeCdAqaUPYHRqPq/5Hthmrrkgn8gfz9MOUkCSMFRHyKahpS27GW22sOZ9MBzyhGVUldXwjU0nbpbmLTscWs1VkrKkQ3TnyAje+JmerpCGZClqjMbFbHeBZi0W7R0wxEe6DKfJJKmZTUdZAvpBIeekqZgct7TjOXzmaKllVGG5BJUt2EW6bxirw/ICpl0LlmLINUu99QB5N3xz3Ec02VdqQh0IBUk+ZbwVYrvHsYi5wUwRnJAQRK8YBVfhOcatSDsAplpAnkSLzftiN9JssWZCATYiQe89O+Kf0aqzlwDO7Cet55R++2PvFCwCx3mPbGCfBO4NHUrYiNsBPZD0mAD5iJNJuo+8hnkRaORg8sM5rh618kxppVLI2ovI0BYJWBNjcbDrO+D8QWEkD4YI9j/ACOMfR1pevT01nWCwWmY6Mpe4kAmP2OCQGz69eipk+G1xFEYYp7YHUhTqYgD9cYCs5AHkTrzI/YY1wbCVIpGrZ2fs0jV95vw+vftijlmShShb1G5ncdTPNv75YUoU1UeQbbW/u+B1NWplZfMCdQnYDFxQ80I+LyT+WUaYmNYcg7CwtM8pxSydUMAxMXggggBjeR2Yc9r4k6rm0qJSJiREGDyu2AUaxV4l+QhugIIuOnpji3Nod2mMssMs7gMPkCMUc5mqdWq6aai1EZilRSsqQblTYj02Ox64UzCxUPTU0e5/rjp+L5JFUVJpszlZ0gEqDUCkG039evrhHVuLXgjoE5pwxzC1wu0AcSVoXOqAYinnKOxA2FQcj/DFukXwVOHVsvQK04zNBzq8SmdR3m95IvyJ9sEo5ZaqOqEBhK3EqyzZXU2Ycp3HI8sQMtWFCoyo1TJ1Z8wvUpNaZg8iOZmPbBNrJWhx6pP38mncYzkDv8Aoi8Sz5rszU5pTC+USVggkRI6Rhz6Pu6kamlwPi0hZPm5D2wWpxBKgnM5dX//ACMuZH+qDI9CfbDGToI8HL5hKiwIpuIY25EwfaPfAxA4HH8pj+qje3GClOHiPCEWKKSO6OH58yThyq+iks3IUC3YbDGalKpTPmpODMzokd7yR+WJXFeKaQdC3P4ifnFgMXDCcKrn5srQzzimRXKrJlPxCCCAQN/XpgXFaKuA4EkxIkwR7bkG/wA8Dp5NMyA7tqYATBAg9JHTa9sDq1adOFqzpmAYM2sCdFxvy9cNxs2ikrK/e6wFW4fWNNdLrKgACNx2jaOc7icRs3lkdy8woDTJmx1CS3WWmOVr4PQ4pSV0VW+zAMm5E2tJuLc8Y4tnqPmIYOxEKgufy739sXQgEx9GlIo3vBPKIm9x/e+C8V+77/thH6OePqZTRc0yPiMLBH+brtPYY6mllqZH2gB6Rt8+ftjJk0rjMT0WnFKBGO65upm2IvJPywPJ5ytSZmpsKZYAStzERuwxhjjFWoFBYmwEnDbdOxuQs92ulfgIJ4P4khAWbSS7xqKrf2Go2H+rCKVLkn8xHtixwbPVKOo3U1gCxm0bBZItAsGHMnrilxfhK5hWzFGmyAGPNFzzBAMztfuMUE4DqHHr9E+yFzWeLkrnqZBVhMEi21+oAg+Y2g4BnUURpDSjPAYywufKwGx1XxkoeVo/I/zGBVKpHrJmf1wztt1qhwFRyoHhpa5EtO25P8sZegsi0CNpkTbGaFWIEnY6hy3F79hggFi9ypNjETMn9OeDWEt1WWbzfFuR647bjQb6vQJWmqkyCDdvOt2kWO238hjhkA8VRG7L68sdlxZSKGX+zRSx1agbsNabiLHzdfljN1nJ8vytDTjwjz/CUoZrwnLAWLEEdevvh7P8MSu9J7EAjUCAdS3K/I/kThTiFPmBa8jpM7dzzJ74JwvOBPIxtyMzHvgGkmDfA7gqus05kbvbyP2QONcMpt4jUNVLMUYY6DoLqRP3TcG4BP3lI2xOy/Ds01IV3WjWBAcK4K1dPKWpgeaOTScWeNv4VSlmfugilW/9NzZj/keD6McGrV4zaU5t4FQxPVkA7bKcaSx6XM8P+kvmKrUzNI2kWq0x8oIt/DizS+kdRhetlKnTVKmO4YKMOcLqKrvRpIFpUQqSPvObsO8CJPMt2xzVfgutw+Yb6ujsQtMQXcliQFCyBbff2AxymyFdp8Q1CfAyzHqlRB+YOMVsvSYy2VUk/wAYJ+d8bP0eylKmxZAAqklmYkiOczv6Y5PJ/RyvmAJUUEE+dgZb0Xt1Me+JXB7u66T6lS+L6oikbFqgg9jy+ePK4W6jL02nbUD/ANpvjFPgeUyqanhv4ql/km35HE/N8XaoTTy6eGvNlABPuPhH54kWrDc5M5ziREB3NV/wDyoOkj4iPbCOdztQEFyCSNuSxyHTCVElKjADUBB7md4Py3w5xNR5YmIO/ri4bhHYNpWlwnnmvTXkWk94Ej8/0x9x7AZPhKW0uZW+aoZUalZTcb/PFT6IKKtVEqeZdRtJEwhgmDuOuPY9jJh/yjzC9HNiN3kpv0ryqioGAgs7gjkdJge8DHNsJcDHsexpaU+D7pGVO53yOYHTfD5Eorfidk9FABAEzEbemPY9gk3T10QY/hSuTWatPlLLceoGLPE8662kGGW5VZMMDcgDnfHsewhrv8o8k9o/gVqzrcRvtPrzO2E85lgBqk/tz5Y+49jPRQcodP7ShXpNdfDeOo8p/cYk5bMsHpVplxkdz2O+PY9jZ0xJjFrG1wAnICr8PrGlw9HW7eGHJa8s1yT13wbhOWUqK7S1VgRqPIdFGwHpj2PYP1Sqp6QRcAwZviZnc8+oKDHfnv3x7Hsc80FeIAvAK5CtVL3a5Ld8V8rYQLCcex7BWJqYVQSP0kGmqsWml+hnDGfWRTJmSgnHzHsWPVDHA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1524000"/>
          </a:xfrm>
          <a:prstGeom prst="rect">
            <a:avLst/>
          </a:prstGeom>
          <a:noFill/>
        </p:spPr>
      </p:pic>
      <p:sp>
        <p:nvSpPr>
          <p:cNvPr id="5122" name="AutoShape 2" descr="http://www.ues.rs.ba/content/galleries/2012/11/09/9853_photo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travel.rs/sr/wp-content/uploads/Ravanic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0"/>
            <a:ext cx="6477000" cy="4286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14800" y="175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Раваница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130" name="Picture 10" descr="http://162.211.85.94/~beseda/wp-content/uploads/2012/06/sv_knez_laz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0"/>
            <a:ext cx="1981201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008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Ктитор кнез Лазар</a:t>
            </a:r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21. За најлепшу  средњовековну  фреску изабрана је 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971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а </a:t>
            </a:r>
            <a:r>
              <a:rPr lang="sr-Cyrl-RS" sz="2400" b="1" dirty="0" smtClean="0">
                <a:solidFill>
                  <a:schemeClr val="bg1"/>
                </a:solidFill>
              </a:rPr>
              <a:t>) Распеће Христа у Студеници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581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Бели Анђео у Милешеви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486400" y="35814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434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9" descr="Слика:Meister von Mileseva 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362200"/>
            <a:ext cx="2743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 descr="http://www.somborskegusle.co.rs/wp-content/uploads/2015/01/fi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114800"/>
            <a:ext cx="3962400" cy="2743200"/>
          </a:xfrm>
          <a:prstGeom prst="rect">
            <a:avLst/>
          </a:prstGeom>
          <a:noFill/>
        </p:spPr>
      </p:pic>
      <p:pic>
        <p:nvPicPr>
          <p:cNvPr id="1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39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ileseva.3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2362200"/>
            <a:ext cx="4800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33600" y="6019800"/>
            <a:ext cx="434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Милешева</a:t>
            </a:r>
            <a:endParaRPr lang="en-US" sz="32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352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solidFill>
                  <a:schemeClr val="bg1"/>
                </a:solidFill>
              </a:rPr>
              <a:t>к</a:t>
            </a:r>
            <a:r>
              <a:rPr lang="sr-Cyrl-RS" sz="2800" dirty="0" smtClean="0">
                <a:solidFill>
                  <a:schemeClr val="bg1"/>
                </a:solidFill>
              </a:rPr>
              <a:t>раљ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Владислав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209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Ктитор:</a:t>
            </a:r>
            <a:endParaRPr lang="en-US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GB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4572000" y="5334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sr-Cyrl-CS" sz="6000" b="1" dirty="0">
              <a:solidFill>
                <a:schemeClr val="bg1"/>
              </a:solidFill>
              <a:latin typeface="Old English Text MT" pitchFamily="66" charset="0"/>
            </a:endParaRPr>
          </a:p>
        </p:txBody>
      </p:sp>
      <p:pic>
        <p:nvPicPr>
          <p:cNvPr id="18435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76600"/>
            <a:ext cx="172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576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68580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286000" y="2362200"/>
            <a:ext cx="1981200" cy="1600200"/>
          </a:xfrm>
          <a:prstGeom prst="wedgeEllipseCallout">
            <a:avLst>
              <a:gd name="adj1" fmla="val -15317"/>
              <a:gd name="adj2" fmla="val 74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895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latin typeface="Old English Text MT" pitchFamily="66" charset="0"/>
              </a:rPr>
              <a:t>Знам!</a:t>
            </a:r>
          </a:p>
          <a:p>
            <a:endParaRPr lang="en-US" sz="2400" dirty="0"/>
          </a:p>
        </p:txBody>
      </p:sp>
      <p:sp>
        <p:nvSpPr>
          <p:cNvPr id="8" name="Oval Callout 7"/>
          <p:cNvSpPr/>
          <p:nvPr/>
        </p:nvSpPr>
        <p:spPr>
          <a:xfrm>
            <a:off x="7543800" y="2209800"/>
            <a:ext cx="1600200" cy="1600200"/>
          </a:xfrm>
          <a:prstGeom prst="wedgeEllipseCallout">
            <a:avLst>
              <a:gd name="adj1" fmla="val -29066"/>
              <a:gd name="adj2" fmla="val 71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Како оно </a:t>
            </a: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беше?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22. Средњовековни рукописи ( књиге)  украшаване  су 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76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а </a:t>
            </a:r>
            <a:r>
              <a:rPr lang="sr-Cyrl-RS" sz="2400" b="1" dirty="0" smtClean="0">
                <a:solidFill>
                  <a:schemeClr val="bg1"/>
                </a:solidFill>
              </a:rPr>
              <a:t>) Розетама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19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Иконама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0292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) Минијатурама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114800" y="5029200"/>
            <a:ext cx="3048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riznicasrpska.net/fotografije/Knjizevnost/Arhiva/Miroslavljevo_jevandjelje_BelGuest_Specijalno_izdanje_200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438400"/>
            <a:ext cx="3581400" cy="1676400"/>
          </a:xfrm>
          <a:prstGeom prst="rect">
            <a:avLst/>
          </a:prstGeom>
          <a:noFill/>
        </p:spPr>
      </p:pic>
      <p:pic>
        <p:nvPicPr>
          <p:cNvPr id="11" name="Picture 8" descr="http://www.spc.rs/files/u5/Bogorodica_Trojerucia-Trojerehusa_gr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19812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23.ОД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БОСАНСКЕ СРЕДЊОВЕКОВНЕ КУЛТУРЕ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САЧУВАНИ СУ САМО 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а </a:t>
            </a:r>
            <a:r>
              <a:rPr lang="sr-Cyrl-RS" sz="2400" b="1" dirty="0" smtClean="0">
                <a:solidFill>
                  <a:schemeClr val="bg1"/>
                </a:solidFill>
              </a:rPr>
              <a:t>) Манастири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038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</a:rPr>
              <a:t>) Иконостаси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8768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) Стећци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3048000" y="49530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200400"/>
            <a:ext cx="1785950" cy="20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6858000"/>
          </a:xfrm>
          <a:prstGeom prst="rect">
            <a:avLst/>
          </a:prstGeom>
          <a:noFill/>
        </p:spPr>
      </p:pic>
      <p:pic>
        <p:nvPicPr>
          <p:cNvPr id="3" name="Picture 2" descr="http://mw2.google.com/mw-panoramio/photos/medium/23766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19050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5867400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24.Розете су 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86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а </a:t>
            </a:r>
            <a:r>
              <a:rPr lang="sr-Cyrl-RS" sz="2000" b="1" dirty="0" smtClean="0">
                <a:solidFill>
                  <a:schemeClr val="bg1"/>
                </a:solidFill>
              </a:rPr>
              <a:t>) Слике светаца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895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б</a:t>
            </a:r>
            <a:r>
              <a:rPr lang="sr-Cyrl-RS" sz="2000" b="1" dirty="0" smtClean="0">
                <a:solidFill>
                  <a:schemeClr val="bg1"/>
                </a:solidFill>
              </a:rPr>
              <a:t>) Украси на фасадама у облику круга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505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в</a:t>
            </a:r>
            <a:r>
              <a:rPr lang="sr-Cyrl-RS" sz="2000" b="1" dirty="0" smtClean="0">
                <a:solidFill>
                  <a:schemeClr val="bg1"/>
                </a:solidFill>
              </a:rPr>
              <a:t>) Цртежи на рукописима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19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25.Стећци су: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943600" y="28956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4876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а </a:t>
            </a:r>
            <a:r>
              <a:rPr lang="sr-Cyrl-RS" sz="2000" b="1" dirty="0" smtClean="0">
                <a:solidFill>
                  <a:schemeClr val="bg1"/>
                </a:solidFill>
              </a:rPr>
              <a:t>) Цртежи на рукописима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486400"/>
            <a:ext cx="281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б </a:t>
            </a:r>
            <a:r>
              <a:rPr lang="sr-Cyrl-RS" sz="2000" b="1" dirty="0" smtClean="0">
                <a:solidFill>
                  <a:schemeClr val="bg1"/>
                </a:solidFill>
              </a:rPr>
              <a:t>) Слике светаца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6019800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в</a:t>
            </a:r>
            <a:r>
              <a:rPr lang="sr-Cyrl-RS" sz="2000" b="1" dirty="0" smtClean="0">
                <a:solidFill>
                  <a:schemeClr val="bg1"/>
                </a:solidFill>
              </a:rPr>
              <a:t>) Надгробни споменици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95800" y="60198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19600"/>
            <a:ext cx="3505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www.pravoslavnikalendar.iz.rs/load/img/laz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295400"/>
            <a:ext cx="2209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95600" y="1981200"/>
            <a:ext cx="4114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Хвала на пажњи</a:t>
            </a:r>
            <a:r>
              <a:rPr lang="sr-Cyrl-RS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743200"/>
            <a:ext cx="38528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0" y="6019800"/>
            <a:ext cx="3962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1600" dirty="0" smtClean="0"/>
              <a:t>Музика </a:t>
            </a:r>
            <a:r>
              <a:rPr lang="sr-Latn-RS" sz="1600" dirty="0" smtClean="0"/>
              <a:t>-</a:t>
            </a:r>
            <a:r>
              <a:rPr lang="ru-RU" sz="1600" dirty="0" smtClean="0"/>
              <a:t>Павле Аксентијеви</a:t>
            </a:r>
            <a:r>
              <a:rPr lang="sr-Cyrl-RS" sz="1600" dirty="0" smtClean="0"/>
              <a:t>ћ</a:t>
            </a:r>
            <a:r>
              <a:rPr lang="ru-RU" sz="1600" dirty="0" smtClean="0"/>
              <a:t> Херувимска песма (Антологија српске духовне музике)</a:t>
            </a:r>
            <a:r>
              <a:rPr lang="sr-Cyrl-RS" sz="1600" dirty="0" smtClean="0"/>
              <a:t>. </a:t>
            </a:r>
            <a:endParaRPr lang="en-US" sz="1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1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381000"/>
            <a:ext cx="75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Шта је дало печат средњовековној култури?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3193" y="990600"/>
            <a:ext cx="1701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е р а !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752600"/>
            <a:ext cx="46179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највише градило?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2667000"/>
            <a:ext cx="563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Цркве=храмови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3810000"/>
            <a:ext cx="4261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се сликало?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0347" y="4953000"/>
            <a:ext cx="5829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Фреске,иконе</a:t>
            </a:r>
            <a:r>
              <a:rPr lang="sr-Cyrl-RS" sz="28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минијатуре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8" descr="http://www.somborskegusle.co.rs/wp-content/uploads/2015/01/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0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477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Културна подручја у Европи: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4" name="Picture 5" descr="300px-Amiens-cath%C3%A9dr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4" descr="https://encrypted-tbn2.gstatic.com/images?q=tbn:ANd9GcTfLhXSmqxHf5cNcee6SV4qHJ0TXoBoXmAOI0Oihr9OQKKXjjHJ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23304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file1.npage.de/002610/52/bilder/prijedor_kozarac_mutnik_02-dzam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43000"/>
            <a:ext cx="20574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3962399"/>
            <a:ext cx="144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Западно-</a:t>
            </a:r>
          </a:p>
          <a:p>
            <a:r>
              <a:rPr lang="sr-Cyrl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европско</a:t>
            </a:r>
          </a:p>
          <a:p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505199"/>
            <a:ext cx="27372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Источно-</a:t>
            </a:r>
          </a:p>
          <a:p>
            <a:pPr algn="ctr"/>
            <a:r>
              <a:rPr lang="sr-Cyrl-R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европско</a:t>
            </a:r>
            <a:endParaRPr lang="en-US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886200"/>
            <a:ext cx="259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Арабљанско</a:t>
            </a:r>
            <a:endParaRPr lang="en-US" sz="2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8634" y="5162728"/>
            <a:ext cx="75653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основу чега разликујемо ова 3 културна подручја?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248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Вере.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667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r-Cyrl-RS" sz="2400" dirty="0" smtClean="0">
                <a:solidFill>
                  <a:schemeClr val="bg1"/>
                </a:solidFill>
              </a:rPr>
              <a:t>1.Средњовековна српска култура се развијала у  оквиру: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09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Западно-европског културног подручја</a:t>
            </a:r>
          </a:p>
          <a:p>
            <a:endParaRPr lang="sr-Cyrl-R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Источно-европског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sr-Cyrl-R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0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Арабљанског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371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Cyrl-CS" sz="2400" dirty="0" smtClean="0">
                <a:solidFill>
                  <a:schemeClr val="bg1"/>
                </a:solidFill>
              </a:rPr>
              <a:t>2. А</a:t>
            </a:r>
            <a:r>
              <a:rPr lang="sr-Cyrl-RS" sz="2400" dirty="0" smtClean="0">
                <a:solidFill>
                  <a:schemeClr val="bg1"/>
                </a:solidFill>
              </a:rPr>
              <a:t>, култура средњовековне  Босне?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западно-европског културног подручја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источно-европског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98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посебног,</a:t>
            </a:r>
          </a:p>
          <a:p>
            <a:r>
              <a:rPr lang="sr-Cyrl-R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Црква босанска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848600" y="1981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2819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3.Прво словенско писмо је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ћирилица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2895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глагољица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82296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78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4. Ћирилицу је саставио?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Ћирило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Климент Охридски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85344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43000" y="4114800"/>
            <a:ext cx="80010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5.Ћирило и Методије су превели на старословенски језик 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464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б) Псалтир и делове Новог завета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464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а) Псалтир и делове</a:t>
            </a:r>
          </a:p>
          <a:p>
            <a:r>
              <a:rPr lang="sr-Cyrl-CS" b="1" dirty="0" smtClean="0">
                <a:solidFill>
                  <a:schemeClr val="bg1"/>
                </a:solidFill>
              </a:rPr>
              <a:t> Старог завета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90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апокрифе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6096000" y="49530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668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6. </a:t>
            </a:r>
            <a:r>
              <a:rPr lang="sr-Cyrl-CS" sz="2400" dirty="0" smtClean="0">
                <a:solidFill>
                  <a:schemeClr val="bg1"/>
                </a:solidFill>
              </a:rPr>
              <a:t>Н</a:t>
            </a:r>
            <a:r>
              <a:rPr lang="sr-Cyrl-RS" sz="2400" dirty="0" smtClean="0">
                <a:solidFill>
                  <a:schemeClr val="bg1"/>
                </a:solidFill>
              </a:rPr>
              <a:t>астарији српски писани споменик (књига) на ћирилици је: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а) Вуканово јеванђеље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72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Мирослављево јеванђеље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7391400" y="60960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166449" y="637704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1" grpId="0" animBg="1"/>
      <p:bldP spid="26" grpId="0" animBg="1"/>
      <p:bldP spid="33" grpId="0" animBg="1"/>
      <p:bldP spid="3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667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7.Прва српска оргинална књига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Житије Светог Саве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0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Житије Светог Симеона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467600" y="6858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295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8.</a:t>
            </a:r>
            <a:r>
              <a:rPr lang="sr-Cyrl-CS" sz="2400" dirty="0" smtClean="0">
                <a:solidFill>
                  <a:schemeClr val="bg1"/>
                </a:solidFill>
              </a:rPr>
              <a:t>Н</a:t>
            </a:r>
            <a:r>
              <a:rPr lang="sr-Cyrl-RS" sz="2400" dirty="0" smtClean="0">
                <a:solidFill>
                  <a:schemeClr val="bg1"/>
                </a:solidFill>
              </a:rPr>
              <a:t>а пољском језику написан је историјски  спис: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Летопис попа Дукљанина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</a:t>
            </a:r>
            <a:r>
              <a:rPr lang="sr-Cyrl-RS" dirty="0" smtClean="0">
                <a:solidFill>
                  <a:schemeClr val="bg1"/>
                </a:solidFill>
              </a:rPr>
              <a:t>) Јаничареве успомене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239000" y="2133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2667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9.Најстарији српски правни споменик ( Законик)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276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Номоканон или Крмчија Светог Саве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3733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Рударски законик Стефана Лазаревића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Душанов законик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562600" y="3276600"/>
            <a:ext cx="2286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800" y="472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10.Најзначајнији  српски правни споменик ( Законик) је: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525780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а</a:t>
            </a:r>
            <a:r>
              <a:rPr lang="sr-Cyrl-RS" dirty="0" smtClean="0">
                <a:solidFill>
                  <a:schemeClr val="bg1"/>
                </a:solidFill>
              </a:rPr>
              <a:t>) Номоканон или Крмчија Светог Саве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571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б) Рударски законик Стефана Лазаревића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95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в</a:t>
            </a:r>
            <a:r>
              <a:rPr lang="sr-Cyrl-RS" dirty="0" smtClean="0">
                <a:solidFill>
                  <a:schemeClr val="bg1"/>
                </a:solidFill>
              </a:rPr>
              <a:t>) Душанов законик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624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505200" y="6248400"/>
            <a:ext cx="2286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://www.arheo-amateri.rs/wp-content/uploads/2012/05/DusanovZakonik1.jpg"/>
          <p:cNvPicPr>
            <a:picLocks noChangeAspect="1" noChangeArrowheads="1"/>
          </p:cNvPicPr>
          <p:nvPr/>
        </p:nvPicPr>
        <p:blipFill>
          <a:blip r:embed="rId3" cstate="print"/>
          <a:srcRect l="2941" r="2941" b="5882"/>
          <a:stretch>
            <a:fillRect/>
          </a:stretch>
        </p:blipFill>
        <p:spPr bwMode="auto">
          <a:xfrm>
            <a:off x="5867400" y="5257800"/>
            <a:ext cx="2895600" cy="1447800"/>
          </a:xfrm>
          <a:prstGeom prst="rect">
            <a:avLst/>
          </a:prstGeom>
          <a:noFill/>
        </p:spPr>
      </p:pic>
      <p:pic>
        <p:nvPicPr>
          <p:cNvPr id="29" name="Picture 2" descr="http://www.magacin.org/wp-content/uploads/2015/01/Vece-sudija-Zakon-o-rudnicima-despota-Stefana-Lazarevica-minijatura-15.-vek-dokumentacija-Artis-centra.jpg"/>
          <p:cNvPicPr>
            <a:picLocks noChangeAspect="1" noChangeArrowheads="1"/>
          </p:cNvPicPr>
          <p:nvPr/>
        </p:nvPicPr>
        <p:blipFill>
          <a:blip r:embed="rId4" cstate="print"/>
          <a:srcRect l="12567" r="12567"/>
          <a:stretch>
            <a:fillRect/>
          </a:stretch>
        </p:blipFill>
        <p:spPr bwMode="auto">
          <a:xfrm>
            <a:off x="6019800" y="3124200"/>
            <a:ext cx="26670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715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-76200"/>
            <a:ext cx="1781175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182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11. Прва српска песникиња је?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36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</a:t>
            </a:r>
            <a:r>
              <a:rPr lang="sr-Cyrl-RS" b="1" dirty="0" smtClean="0">
                <a:solidFill>
                  <a:schemeClr val="bg1"/>
                </a:solidFill>
              </a:rPr>
              <a:t>) Јелена Лазаревић Балшић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895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б) Јефимија </a:t>
            </a:r>
            <a:endParaRPr lang="en-US" b="1" dirty="0"/>
          </a:p>
        </p:txBody>
      </p:sp>
      <p:sp>
        <p:nvSpPr>
          <p:cNvPr id="13" name="5-Point Star 12"/>
          <p:cNvSpPr/>
          <p:nvPr/>
        </p:nvSpPr>
        <p:spPr>
          <a:xfrm>
            <a:off x="2971800" y="28956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71600" y="3505200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2000" b="1" dirty="0" smtClean="0">
                <a:solidFill>
                  <a:schemeClr val="bg1"/>
                </a:solidFill>
              </a:rPr>
              <a:t>12.</a:t>
            </a:r>
            <a:r>
              <a:rPr lang="sr-Cyrl-RS" dirty="0" smtClean="0"/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Јефимија је </a:t>
            </a:r>
            <a:r>
              <a:rPr lang="sr-Cyrl-RS" b="1" smtClean="0">
                <a:solidFill>
                  <a:schemeClr val="bg1"/>
                </a:solidFill>
              </a:rPr>
              <a:t>извезла  </a:t>
            </a:r>
            <a:r>
              <a:rPr lang="sr-Cyrl-RS" b="1" smtClean="0">
                <a:solidFill>
                  <a:schemeClr val="bg1"/>
                </a:solidFill>
              </a:rPr>
              <a:t>златним </a:t>
            </a:r>
            <a:r>
              <a:rPr lang="sr-Cyrl-RS" b="1" dirty="0" smtClean="0">
                <a:solidFill>
                  <a:schemeClr val="bg1"/>
                </a:solidFill>
              </a:rPr>
              <a:t>концем на покрову кнеза Лазара ?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114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а</a:t>
            </a:r>
            <a:r>
              <a:rPr lang="sr-Cyrl-RS" b="1" dirty="0" smtClean="0">
                <a:solidFill>
                  <a:schemeClr val="bg1"/>
                </a:solidFill>
              </a:rPr>
              <a:t>) Похвала кнезу Лазару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4648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б) Туге за младенцем Стефаном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4114800" y="41148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www.nspm.rs/images/stories/hronika5/Jelena.Mrnjavcevic.Jefimija.jpg"/>
          <p:cNvPicPr>
            <a:picLocks noChangeAspect="1" noChangeArrowheads="1"/>
          </p:cNvPicPr>
          <p:nvPr/>
        </p:nvPicPr>
        <p:blipFill>
          <a:blip r:embed="rId5" cstate="print"/>
          <a:srcRect l="7017" t="8000" r="1754" b="4000"/>
          <a:stretch>
            <a:fillRect/>
          </a:stretch>
        </p:blipFill>
        <p:spPr bwMode="auto">
          <a:xfrm>
            <a:off x="6324600" y="1752600"/>
            <a:ext cx="19050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http://2.bp.blogspot.com/-S_drJ5DTDfU/TmPHA4tfDbI/AAAAAAAAA-w/Q9eXytYs89o/s320/RavanicaJefim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91000"/>
            <a:ext cx="3962400" cy="2153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6629400" cy="1219200"/>
          </a:xfrm>
          <a:prstGeom prst="rect">
            <a:avLst/>
          </a:prstGeom>
          <a:noFill/>
        </p:spPr>
      </p:pic>
      <p:pic>
        <p:nvPicPr>
          <p:cNvPr id="5" name="Picture 2" descr="http://www.nacionalnarevija.com/images/images/Broj%2010/Srbija%20iz%20vazduha%20-%20Resava,%20zemlja%20darova/manasija%20a%2001%2008%20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88532"/>
            <a:ext cx="4038600" cy="2478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219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                              </a:t>
            </a:r>
            <a:r>
              <a:rPr lang="sr-Cyrl-RS" b="1" dirty="0" smtClean="0">
                <a:solidFill>
                  <a:schemeClr val="bg1"/>
                </a:solidFill>
              </a:rPr>
              <a:t>13.Манастир на овој слици се зове?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а) Студеница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819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   б) Манасија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077200" y="28956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4038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                   14.Ктитор овог манастира је деспот и песник а  он се зове ?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8" descr="http://www.pokimica.com/katalog/image_large/stefan_lazarevic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62200" cy="624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324600"/>
            <a:ext cx="2362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Високи Стефан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4495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а) деспот Угљеша Мрњавчевић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4953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б) деспот Стефана Лазаревић</a:t>
            </a:r>
            <a:endParaRPr lang="en-US" b="1" dirty="0"/>
          </a:p>
        </p:txBody>
      </p:sp>
      <p:sp>
        <p:nvSpPr>
          <p:cNvPr id="19" name="5-Point Star 18"/>
          <p:cNvSpPr/>
          <p:nvPr/>
        </p:nvSpPr>
        <p:spPr>
          <a:xfrm>
            <a:off x="5943600" y="49530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5334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15. У трпезарији манастира  је отворио Ресавску школу, у којој су монаси: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а) цртали минијатуре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640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б) преписивали књиге </a:t>
            </a: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5181600" y="64008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vle Aksentijevi- - Heruvimska pesma (Antologija srpske duhovne muzik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9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adlanu.com/upload/thumbs/archive/Uploads/Logos01/MiroslavljevoJevan%C4%91elje2_velika1-27651-1-2_6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799" cy="6858000"/>
          </a:xfrm>
          <a:prstGeom prst="rect">
            <a:avLst/>
          </a:prstGeom>
          <a:noFill/>
        </p:spPr>
      </p:pic>
      <p:pic>
        <p:nvPicPr>
          <p:cNvPr id="3" name="Picture 4" descr="http://www.miroslavljevojevandjeljefaksimil.com/images/komentari_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</p:spPr>
      </p:pic>
      <p:pic>
        <p:nvPicPr>
          <p:cNvPr id="4" name="Picture 2" descr="Резултат слика за freska beli andjeo manastir miles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78117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0" y="1752600"/>
            <a:ext cx="7620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16.Шта се највише градило у</a:t>
            </a:r>
            <a:r>
              <a:rPr lang="sr-Cyrl-R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средњовековној </a:t>
            </a:r>
            <a:r>
              <a:rPr lang="sr-Cyrl-RS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Србији?</a:t>
            </a:r>
            <a:r>
              <a:rPr lang="sr-Cyrl-R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200400"/>
            <a:ext cx="5023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Цркве са манастиром </a:t>
            </a:r>
            <a:endParaRPr lang="en-US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62400"/>
            <a:ext cx="4947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Тврђаве</a:t>
            </a:r>
            <a:r>
              <a:rPr lang="sr-Latn-R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495800"/>
            <a:ext cx="2971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Golub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050" y="4038600"/>
            <a:ext cx="4552950" cy="2819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6477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Маглич-</a:t>
            </a:r>
            <a:r>
              <a:rPr lang="sr-Cyrl-RS" b="1" dirty="0" smtClean="0">
                <a:solidFill>
                  <a:schemeClr val="bg1"/>
                </a:solidFill>
              </a:rPr>
              <a:t>Долина јоргована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Голубац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612</Words>
  <Application>Microsoft Office PowerPoint</Application>
  <PresentationFormat>On-screen Show (4:3)</PresentationFormat>
  <Paragraphs>132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174</cp:revision>
  <dcterms:created xsi:type="dcterms:W3CDTF">2006-08-16T00:00:00Z</dcterms:created>
  <dcterms:modified xsi:type="dcterms:W3CDTF">2018-04-12T06:19:54Z</dcterms:modified>
</cp:coreProperties>
</file>